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Default Extension="gif" ContentType="image/gif"/>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diagrams/quickStyle1.xml" ContentType="application/vnd.openxmlformats-officedocument.drawingml.diagramStyl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0" r:id="rId2"/>
    <p:sldMasterId id="2147483996" r:id="rId3"/>
  </p:sldMasterIdLst>
  <p:notesMasterIdLst>
    <p:notesMasterId r:id="rId107"/>
  </p:notesMasterIdLst>
  <p:handoutMasterIdLst>
    <p:handoutMasterId r:id="rId108"/>
  </p:handoutMasterIdLst>
  <p:sldIdLst>
    <p:sldId id="462" r:id="rId4"/>
    <p:sldId id="633" r:id="rId5"/>
    <p:sldId id="616" r:id="rId6"/>
    <p:sldId id="740" r:id="rId7"/>
    <p:sldId id="741" r:id="rId8"/>
    <p:sldId id="743" r:id="rId9"/>
    <p:sldId id="744" r:id="rId10"/>
    <p:sldId id="760" r:id="rId11"/>
    <p:sldId id="761" r:id="rId12"/>
    <p:sldId id="769" r:id="rId13"/>
    <p:sldId id="768" r:id="rId14"/>
    <p:sldId id="767" r:id="rId15"/>
    <p:sldId id="766" r:id="rId16"/>
    <p:sldId id="765" r:id="rId17"/>
    <p:sldId id="764" r:id="rId18"/>
    <p:sldId id="745" r:id="rId19"/>
    <p:sldId id="742" r:id="rId20"/>
    <p:sldId id="762" r:id="rId21"/>
    <p:sldId id="747" r:id="rId22"/>
    <p:sldId id="748" r:id="rId23"/>
    <p:sldId id="749" r:id="rId24"/>
    <p:sldId id="746" r:id="rId25"/>
    <p:sldId id="772" r:id="rId26"/>
    <p:sldId id="771" r:id="rId27"/>
    <p:sldId id="757" r:id="rId28"/>
    <p:sldId id="770" r:id="rId29"/>
    <p:sldId id="758" r:id="rId30"/>
    <p:sldId id="783" r:id="rId31"/>
    <p:sldId id="799" r:id="rId32"/>
    <p:sldId id="756" r:id="rId33"/>
    <p:sldId id="798" r:id="rId34"/>
    <p:sldId id="797" r:id="rId35"/>
    <p:sldId id="796" r:id="rId36"/>
    <p:sldId id="795" r:id="rId37"/>
    <p:sldId id="794" r:id="rId38"/>
    <p:sldId id="801" r:id="rId39"/>
    <p:sldId id="916" r:id="rId40"/>
    <p:sldId id="917" r:id="rId41"/>
    <p:sldId id="790" r:id="rId42"/>
    <p:sldId id="802" r:id="rId43"/>
    <p:sldId id="819" r:id="rId44"/>
    <p:sldId id="793" r:id="rId45"/>
    <p:sldId id="843" r:id="rId46"/>
    <p:sldId id="838" r:id="rId47"/>
    <p:sldId id="844" r:id="rId48"/>
    <p:sldId id="840" r:id="rId49"/>
    <p:sldId id="870" r:id="rId50"/>
    <p:sldId id="874" r:id="rId51"/>
    <p:sldId id="875" r:id="rId52"/>
    <p:sldId id="878" r:id="rId53"/>
    <p:sldId id="879" r:id="rId54"/>
    <p:sldId id="880" r:id="rId55"/>
    <p:sldId id="882" r:id="rId56"/>
    <p:sldId id="883" r:id="rId57"/>
    <p:sldId id="884" r:id="rId58"/>
    <p:sldId id="885" r:id="rId59"/>
    <p:sldId id="886" r:id="rId60"/>
    <p:sldId id="887" r:id="rId61"/>
    <p:sldId id="888" r:id="rId62"/>
    <p:sldId id="889" r:id="rId63"/>
    <p:sldId id="890" r:id="rId64"/>
    <p:sldId id="891" r:id="rId65"/>
    <p:sldId id="892" r:id="rId66"/>
    <p:sldId id="893" r:id="rId67"/>
    <p:sldId id="894" r:id="rId68"/>
    <p:sldId id="895" r:id="rId69"/>
    <p:sldId id="896" r:id="rId70"/>
    <p:sldId id="897" r:id="rId71"/>
    <p:sldId id="898" r:id="rId72"/>
    <p:sldId id="899" r:id="rId73"/>
    <p:sldId id="900" r:id="rId74"/>
    <p:sldId id="901" r:id="rId75"/>
    <p:sldId id="902" r:id="rId76"/>
    <p:sldId id="905" r:id="rId77"/>
    <p:sldId id="906" r:id="rId78"/>
    <p:sldId id="907" r:id="rId79"/>
    <p:sldId id="908" r:id="rId80"/>
    <p:sldId id="909" r:id="rId81"/>
    <p:sldId id="910" r:id="rId82"/>
    <p:sldId id="911" r:id="rId83"/>
    <p:sldId id="912" r:id="rId84"/>
    <p:sldId id="913" r:id="rId85"/>
    <p:sldId id="914" r:id="rId86"/>
    <p:sldId id="915" r:id="rId87"/>
    <p:sldId id="837" r:id="rId88"/>
    <p:sldId id="821" r:id="rId89"/>
    <p:sldId id="820" r:id="rId90"/>
    <p:sldId id="792" r:id="rId91"/>
    <p:sldId id="822" r:id="rId92"/>
    <p:sldId id="791" r:id="rId93"/>
    <p:sldId id="826" r:id="rId94"/>
    <p:sldId id="829" r:id="rId95"/>
    <p:sldId id="830" r:id="rId96"/>
    <p:sldId id="831" r:id="rId97"/>
    <p:sldId id="834" r:id="rId98"/>
    <p:sldId id="835" r:id="rId99"/>
    <p:sldId id="836" r:id="rId100"/>
    <p:sldId id="832" r:id="rId101"/>
    <p:sldId id="833" r:id="rId102"/>
    <p:sldId id="904" r:id="rId103"/>
    <p:sldId id="670" r:id="rId104"/>
    <p:sldId id="538" r:id="rId105"/>
    <p:sldId id="539" r:id="rId10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481FBB"/>
    <a:srgbClr val="FF3399"/>
    <a:srgbClr val="FCC4E1"/>
    <a:srgbClr val="A70B16"/>
    <a:srgbClr val="FFFF99"/>
    <a:srgbClr val="B2B2B2"/>
    <a:srgbClr val="BDE878"/>
    <a:srgbClr val="9DC2EB"/>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4" autoAdjust="0"/>
    <p:restoredTop sz="99821" autoAdjust="0"/>
  </p:normalViewPr>
  <p:slideViewPr>
    <p:cSldViewPr snapToGrid="0">
      <p:cViewPr>
        <p:scale>
          <a:sx n="84" d="100"/>
          <a:sy n="84" d="100"/>
        </p:scale>
        <p:origin x="-1644" y="-240"/>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07" Type="http://schemas.openxmlformats.org/officeDocument/2006/relationships/notesMaster" Target="notesMasters/notesMaster1.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110"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presProps" Target="presProp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5A4D1B-EAA5-49BA-975E-0256C2D4550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DA1B65E9-A263-43D9-BE49-C8ECFC84F025}">
      <dgm:prSet phldrT="[Metin]"/>
      <dgm:spPr/>
      <dgm:t>
        <a:bodyPr/>
        <a:lstStyle/>
        <a:p>
          <a:r>
            <a:rPr lang="tr-TR" b="1" dirty="0" smtClean="0">
              <a:solidFill>
                <a:schemeClr val="tx1"/>
              </a:solidFill>
            </a:rPr>
            <a:t>6 Hafta</a:t>
          </a:r>
          <a:endParaRPr lang="tr-TR" b="1" dirty="0">
            <a:solidFill>
              <a:schemeClr val="tx1"/>
            </a:solidFill>
          </a:endParaRPr>
        </a:p>
      </dgm:t>
    </dgm:pt>
    <dgm:pt modelId="{E16ED916-8FA3-445A-B89F-14A9A2594112}" type="parTrans" cxnId="{E246EB25-A0D1-4E61-A1A2-EAC460FD0AE7}">
      <dgm:prSet/>
      <dgm:spPr/>
      <dgm:t>
        <a:bodyPr/>
        <a:lstStyle/>
        <a:p>
          <a:endParaRPr lang="tr-TR"/>
        </a:p>
      </dgm:t>
    </dgm:pt>
    <dgm:pt modelId="{55D653D8-5676-496A-B588-6762DA7E32ED}" type="sibTrans" cxnId="{E246EB25-A0D1-4E61-A1A2-EAC460FD0AE7}">
      <dgm:prSet/>
      <dgm:spPr/>
      <dgm:t>
        <a:bodyPr/>
        <a:lstStyle/>
        <a:p>
          <a:endParaRPr lang="tr-TR"/>
        </a:p>
      </dgm:t>
    </dgm:pt>
    <dgm:pt modelId="{E9C947D9-0FDA-4B50-9BEA-644A7B1BF2CC}">
      <dgm:prSet phldrT="[Metin]" custT="1"/>
      <dgm:spPr/>
      <dgm:t>
        <a:bodyPr/>
        <a:lstStyle/>
        <a:p>
          <a:r>
            <a:rPr lang="tr-TR" sz="2000" b="1" dirty="0" smtClean="0">
              <a:cs typeface="Times New Roman" panose="02020603050405020304" pitchFamily="18" charset="0"/>
            </a:rPr>
            <a:t>Haftada 3 gün, (Günde 3 saat sınıf içi </a:t>
          </a:r>
          <a:r>
            <a:rPr lang="tr-TR" sz="2000" b="1" dirty="0" smtClean="0">
              <a:solidFill>
                <a:srgbClr val="FF0000"/>
              </a:solidFill>
              <a:cs typeface="Times New Roman" panose="02020603050405020304" pitchFamily="18" charset="0"/>
            </a:rPr>
            <a:t>izleme</a:t>
          </a:r>
          <a:r>
            <a:rPr lang="tr-TR" sz="2000" b="1" dirty="0" smtClean="0">
              <a:cs typeface="Times New Roman" panose="02020603050405020304" pitchFamily="18" charset="0"/>
            </a:rPr>
            <a:t> + 3 saat ders planlaması, ön hazırlık ve değerlendirme çalışması</a:t>
          </a:r>
          <a:endParaRPr lang="tr-TR" sz="2000" b="1" dirty="0"/>
        </a:p>
      </dgm:t>
    </dgm:pt>
    <dgm:pt modelId="{AF48F0C1-FA07-4983-876D-6759D907F3EA}" type="parTrans" cxnId="{F6EC4F60-4CC5-40B1-A0C9-3F5DB21F4312}">
      <dgm:prSet/>
      <dgm:spPr/>
      <dgm:t>
        <a:bodyPr/>
        <a:lstStyle/>
        <a:p>
          <a:endParaRPr lang="tr-TR"/>
        </a:p>
      </dgm:t>
    </dgm:pt>
    <dgm:pt modelId="{AD4EC384-8C23-45E3-BB1E-56560072397C}" type="sibTrans" cxnId="{F6EC4F60-4CC5-40B1-A0C9-3F5DB21F4312}">
      <dgm:prSet/>
      <dgm:spPr/>
      <dgm:t>
        <a:bodyPr/>
        <a:lstStyle/>
        <a:p>
          <a:endParaRPr lang="tr-TR"/>
        </a:p>
      </dgm:t>
    </dgm:pt>
    <dgm:pt modelId="{84946D40-DB59-4B71-A861-F8AA1D516D61}">
      <dgm:prSet phldrT="[Metin]"/>
      <dgm:spPr/>
      <dgm:t>
        <a:bodyPr/>
        <a:lstStyle/>
        <a:p>
          <a:r>
            <a:rPr lang="tr-TR" b="1" dirty="0" smtClean="0">
              <a:solidFill>
                <a:schemeClr val="tx1"/>
              </a:solidFill>
            </a:rPr>
            <a:t>10 Hafta</a:t>
          </a:r>
          <a:endParaRPr lang="tr-TR" b="1" dirty="0">
            <a:solidFill>
              <a:schemeClr val="tx1"/>
            </a:solidFill>
          </a:endParaRPr>
        </a:p>
      </dgm:t>
    </dgm:pt>
    <dgm:pt modelId="{642080C9-748B-4B56-B053-1A534413F44A}" type="parTrans" cxnId="{C24EB97B-ADD4-42F5-9241-1F51C57BD7D2}">
      <dgm:prSet/>
      <dgm:spPr/>
      <dgm:t>
        <a:bodyPr/>
        <a:lstStyle/>
        <a:p>
          <a:endParaRPr lang="tr-TR"/>
        </a:p>
      </dgm:t>
    </dgm:pt>
    <dgm:pt modelId="{F35FC775-B81D-45EB-B798-5841172D46BA}" type="sibTrans" cxnId="{C24EB97B-ADD4-42F5-9241-1F51C57BD7D2}">
      <dgm:prSet/>
      <dgm:spPr/>
      <dgm:t>
        <a:bodyPr/>
        <a:lstStyle/>
        <a:p>
          <a:endParaRPr lang="tr-TR"/>
        </a:p>
      </dgm:t>
    </dgm:pt>
    <dgm:pt modelId="{D3E36713-C729-40BA-A7F1-87E6F7098E7A}">
      <dgm:prSet phldrT="[Metin]" custT="1"/>
      <dgm:spPr/>
      <dgm:t>
        <a:bodyPr/>
        <a:lstStyle/>
        <a:p>
          <a:r>
            <a:rPr lang="tr-TR" sz="2000" b="1" dirty="0" smtClean="0">
              <a:cs typeface="Times New Roman" panose="02020603050405020304" pitchFamily="18" charset="0"/>
            </a:rPr>
            <a:t>Haftada 3 gün, (Günde 3 saat sınıf içi </a:t>
          </a:r>
          <a:r>
            <a:rPr lang="tr-TR" sz="2000" b="1" dirty="0" smtClean="0">
              <a:solidFill>
                <a:srgbClr val="FF0000"/>
              </a:solidFill>
              <a:cs typeface="Times New Roman" panose="02020603050405020304" pitchFamily="18" charset="0"/>
            </a:rPr>
            <a:t>uygulama</a:t>
          </a:r>
          <a:r>
            <a:rPr lang="tr-TR" sz="2000" b="1" dirty="0" smtClean="0">
              <a:cs typeface="Times New Roman" panose="02020603050405020304" pitchFamily="18" charset="0"/>
            </a:rPr>
            <a:t> + 3 saat ders planlaması, ön hazırlık ve değerlendirme çalışması)</a:t>
          </a:r>
          <a:endParaRPr lang="tr-TR" sz="2000" b="1" dirty="0"/>
        </a:p>
      </dgm:t>
    </dgm:pt>
    <dgm:pt modelId="{EB931BE9-2F3C-4B59-BBF7-7A9A07D4F06F}" type="parTrans" cxnId="{A53B5C34-288E-4B8A-9752-85B19072A562}">
      <dgm:prSet/>
      <dgm:spPr/>
      <dgm:t>
        <a:bodyPr/>
        <a:lstStyle/>
        <a:p>
          <a:endParaRPr lang="tr-TR"/>
        </a:p>
      </dgm:t>
    </dgm:pt>
    <dgm:pt modelId="{CEB29AC1-74FC-4D9F-B919-3B5E4E44FFD2}" type="sibTrans" cxnId="{A53B5C34-288E-4B8A-9752-85B19072A562}">
      <dgm:prSet/>
      <dgm:spPr/>
      <dgm:t>
        <a:bodyPr/>
        <a:lstStyle/>
        <a:p>
          <a:endParaRPr lang="tr-TR"/>
        </a:p>
      </dgm:t>
    </dgm:pt>
    <dgm:pt modelId="{E535AD91-EDC3-4C88-9338-B42796AE2B04}">
      <dgm:prSet phldrT="[Metin]"/>
      <dgm:spPr/>
      <dgm:t>
        <a:bodyPr/>
        <a:lstStyle/>
        <a:p>
          <a:r>
            <a:rPr lang="tr-TR" b="1" dirty="0" smtClean="0">
              <a:solidFill>
                <a:schemeClr val="tx1"/>
              </a:solidFill>
            </a:rPr>
            <a:t>Toplam</a:t>
          </a:r>
          <a:r>
            <a:rPr lang="tr-TR" dirty="0" smtClean="0"/>
            <a:t> </a:t>
          </a:r>
          <a:endParaRPr lang="tr-TR" dirty="0"/>
        </a:p>
      </dgm:t>
    </dgm:pt>
    <dgm:pt modelId="{55E0B8E8-106D-4636-A343-5923EB1C18EE}" type="sibTrans" cxnId="{8429AC47-2620-4BD4-BD99-4B93A51EE983}">
      <dgm:prSet/>
      <dgm:spPr/>
      <dgm:t>
        <a:bodyPr/>
        <a:lstStyle/>
        <a:p>
          <a:endParaRPr lang="tr-TR"/>
        </a:p>
      </dgm:t>
    </dgm:pt>
    <dgm:pt modelId="{3CC62145-CE25-494F-A4B6-ECD621EA240D}" type="parTrans" cxnId="{8429AC47-2620-4BD4-BD99-4B93A51EE983}">
      <dgm:prSet/>
      <dgm:spPr/>
      <dgm:t>
        <a:bodyPr/>
        <a:lstStyle/>
        <a:p>
          <a:endParaRPr lang="tr-TR"/>
        </a:p>
      </dgm:t>
    </dgm:pt>
    <dgm:pt modelId="{02E0239A-4858-4DEB-9A5F-06372DBD1018}">
      <dgm:prSet custT="1"/>
      <dgm:spPr/>
      <dgm:t>
        <a:bodyPr/>
        <a:lstStyle/>
        <a:p>
          <a:r>
            <a:rPr lang="tr-TR" sz="2000" b="1" dirty="0" smtClean="0"/>
            <a:t>16 hafta  Danışman Öğretmenin Rehberliği</a:t>
          </a:r>
          <a:endParaRPr lang="tr-TR" sz="2000" b="1" dirty="0"/>
        </a:p>
      </dgm:t>
    </dgm:pt>
    <dgm:pt modelId="{2EEEE939-660C-4355-B1D7-B97454E7CE2E}" type="parTrans" cxnId="{232D4044-7655-42CF-8528-545E78F4373F}">
      <dgm:prSet/>
      <dgm:spPr/>
      <dgm:t>
        <a:bodyPr/>
        <a:lstStyle/>
        <a:p>
          <a:endParaRPr lang="tr-TR"/>
        </a:p>
      </dgm:t>
    </dgm:pt>
    <dgm:pt modelId="{46847514-0907-431E-B71E-BB8DA57016BD}" type="sibTrans" cxnId="{232D4044-7655-42CF-8528-545E78F4373F}">
      <dgm:prSet/>
      <dgm:spPr/>
      <dgm:t>
        <a:bodyPr/>
        <a:lstStyle/>
        <a:p>
          <a:endParaRPr lang="tr-TR"/>
        </a:p>
      </dgm:t>
    </dgm:pt>
    <dgm:pt modelId="{08EB6152-3A8C-44BF-8C0C-AF975C910DBC}" type="pres">
      <dgm:prSet presAssocID="{1F5A4D1B-EAA5-49BA-975E-0256C2D45506}" presName="linearFlow" presStyleCnt="0">
        <dgm:presLayoutVars>
          <dgm:dir/>
          <dgm:animLvl val="lvl"/>
          <dgm:resizeHandles val="exact"/>
        </dgm:presLayoutVars>
      </dgm:prSet>
      <dgm:spPr/>
      <dgm:t>
        <a:bodyPr/>
        <a:lstStyle/>
        <a:p>
          <a:endParaRPr lang="tr-TR"/>
        </a:p>
      </dgm:t>
    </dgm:pt>
    <dgm:pt modelId="{CB4E6211-7B94-4FAC-844B-F38F1369E4B8}" type="pres">
      <dgm:prSet presAssocID="{DA1B65E9-A263-43D9-BE49-C8ECFC84F025}" presName="composite" presStyleCnt="0"/>
      <dgm:spPr/>
    </dgm:pt>
    <dgm:pt modelId="{A4E238E0-D62A-4153-82DA-D3FA45CD8B74}" type="pres">
      <dgm:prSet presAssocID="{DA1B65E9-A263-43D9-BE49-C8ECFC84F025}" presName="parentText" presStyleLbl="alignNode1" presStyleIdx="0" presStyleCnt="3">
        <dgm:presLayoutVars>
          <dgm:chMax val="1"/>
          <dgm:bulletEnabled val="1"/>
        </dgm:presLayoutVars>
      </dgm:prSet>
      <dgm:spPr/>
      <dgm:t>
        <a:bodyPr/>
        <a:lstStyle/>
        <a:p>
          <a:endParaRPr lang="tr-TR"/>
        </a:p>
      </dgm:t>
    </dgm:pt>
    <dgm:pt modelId="{E2DE29F2-FA84-44A6-8646-9E040D512AE2}" type="pres">
      <dgm:prSet presAssocID="{DA1B65E9-A263-43D9-BE49-C8ECFC84F025}" presName="descendantText" presStyleLbl="alignAcc1" presStyleIdx="0" presStyleCnt="3" custLinFactNeighborX="0">
        <dgm:presLayoutVars>
          <dgm:bulletEnabled val="1"/>
        </dgm:presLayoutVars>
      </dgm:prSet>
      <dgm:spPr/>
      <dgm:t>
        <a:bodyPr/>
        <a:lstStyle/>
        <a:p>
          <a:endParaRPr lang="tr-TR"/>
        </a:p>
      </dgm:t>
    </dgm:pt>
    <dgm:pt modelId="{B8DDA845-02E4-448E-9378-6622ED74E869}" type="pres">
      <dgm:prSet presAssocID="{55D653D8-5676-496A-B588-6762DA7E32ED}" presName="sp" presStyleCnt="0"/>
      <dgm:spPr/>
    </dgm:pt>
    <dgm:pt modelId="{6806649A-EA80-418E-80EA-2D10C4699131}" type="pres">
      <dgm:prSet presAssocID="{84946D40-DB59-4B71-A861-F8AA1D516D61}" presName="composite" presStyleCnt="0"/>
      <dgm:spPr/>
    </dgm:pt>
    <dgm:pt modelId="{4651AD3A-67EE-42CB-A69E-D57F771B322C}" type="pres">
      <dgm:prSet presAssocID="{84946D40-DB59-4B71-A861-F8AA1D516D61}" presName="parentText" presStyleLbl="alignNode1" presStyleIdx="1" presStyleCnt="3">
        <dgm:presLayoutVars>
          <dgm:chMax val="1"/>
          <dgm:bulletEnabled val="1"/>
        </dgm:presLayoutVars>
      </dgm:prSet>
      <dgm:spPr/>
      <dgm:t>
        <a:bodyPr/>
        <a:lstStyle/>
        <a:p>
          <a:endParaRPr lang="tr-TR"/>
        </a:p>
      </dgm:t>
    </dgm:pt>
    <dgm:pt modelId="{15405141-49BD-4C83-B0DD-C4396AE66EB5}" type="pres">
      <dgm:prSet presAssocID="{84946D40-DB59-4B71-A861-F8AA1D516D61}" presName="descendantText" presStyleLbl="alignAcc1" presStyleIdx="1" presStyleCnt="3" custLinFactNeighborY="-1816">
        <dgm:presLayoutVars>
          <dgm:bulletEnabled val="1"/>
        </dgm:presLayoutVars>
      </dgm:prSet>
      <dgm:spPr/>
      <dgm:t>
        <a:bodyPr/>
        <a:lstStyle/>
        <a:p>
          <a:endParaRPr lang="tr-TR"/>
        </a:p>
      </dgm:t>
    </dgm:pt>
    <dgm:pt modelId="{F84FBBC9-865E-4F92-9474-7CDF8F152B0C}" type="pres">
      <dgm:prSet presAssocID="{F35FC775-B81D-45EB-B798-5841172D46BA}" presName="sp" presStyleCnt="0"/>
      <dgm:spPr/>
    </dgm:pt>
    <dgm:pt modelId="{20632791-9FA7-4445-B1C8-249BB30EDA3A}" type="pres">
      <dgm:prSet presAssocID="{E535AD91-EDC3-4C88-9338-B42796AE2B04}" presName="composite" presStyleCnt="0"/>
      <dgm:spPr/>
    </dgm:pt>
    <dgm:pt modelId="{495CBE55-1E3A-4314-9B06-C372FD73D446}" type="pres">
      <dgm:prSet presAssocID="{E535AD91-EDC3-4C88-9338-B42796AE2B04}" presName="parentText" presStyleLbl="alignNode1" presStyleIdx="2" presStyleCnt="3">
        <dgm:presLayoutVars>
          <dgm:chMax val="1"/>
          <dgm:bulletEnabled val="1"/>
        </dgm:presLayoutVars>
      </dgm:prSet>
      <dgm:spPr/>
      <dgm:t>
        <a:bodyPr/>
        <a:lstStyle/>
        <a:p>
          <a:endParaRPr lang="tr-TR"/>
        </a:p>
      </dgm:t>
    </dgm:pt>
    <dgm:pt modelId="{24ED9C62-E3A2-44EA-9888-08CB3C959553}" type="pres">
      <dgm:prSet presAssocID="{E535AD91-EDC3-4C88-9338-B42796AE2B04}" presName="descendantText" presStyleLbl="alignAcc1" presStyleIdx="2" presStyleCnt="3" custAng="10800000" custFlipHor="1" custScaleX="99268" custScaleY="93184" custLinFactNeighborX="173" custLinFactNeighborY="-3213">
        <dgm:presLayoutVars>
          <dgm:bulletEnabled val="1"/>
        </dgm:presLayoutVars>
      </dgm:prSet>
      <dgm:spPr/>
      <dgm:t>
        <a:bodyPr/>
        <a:lstStyle/>
        <a:p>
          <a:endParaRPr lang="tr-TR"/>
        </a:p>
      </dgm:t>
    </dgm:pt>
  </dgm:ptLst>
  <dgm:cxnLst>
    <dgm:cxn modelId="{232D4044-7655-42CF-8528-545E78F4373F}" srcId="{E535AD91-EDC3-4C88-9338-B42796AE2B04}" destId="{02E0239A-4858-4DEB-9A5F-06372DBD1018}" srcOrd="0" destOrd="0" parTransId="{2EEEE939-660C-4355-B1D7-B97454E7CE2E}" sibTransId="{46847514-0907-431E-B71E-BB8DA57016BD}"/>
    <dgm:cxn modelId="{A53B5C34-288E-4B8A-9752-85B19072A562}" srcId="{84946D40-DB59-4B71-A861-F8AA1D516D61}" destId="{D3E36713-C729-40BA-A7F1-87E6F7098E7A}" srcOrd="0" destOrd="0" parTransId="{EB931BE9-2F3C-4B59-BBF7-7A9A07D4F06F}" sibTransId="{CEB29AC1-74FC-4D9F-B919-3B5E4E44FFD2}"/>
    <dgm:cxn modelId="{2EA6F281-8F53-450F-888E-2E9DDFC572ED}" type="presOf" srcId="{DA1B65E9-A263-43D9-BE49-C8ECFC84F025}" destId="{A4E238E0-D62A-4153-82DA-D3FA45CD8B74}" srcOrd="0" destOrd="0" presId="urn:microsoft.com/office/officeart/2005/8/layout/chevron2"/>
    <dgm:cxn modelId="{FAAD3C63-55E0-4B4C-BD52-868601FA56F5}" type="presOf" srcId="{E9C947D9-0FDA-4B50-9BEA-644A7B1BF2CC}" destId="{E2DE29F2-FA84-44A6-8646-9E040D512AE2}" srcOrd="0" destOrd="0" presId="urn:microsoft.com/office/officeart/2005/8/layout/chevron2"/>
    <dgm:cxn modelId="{8429AC47-2620-4BD4-BD99-4B93A51EE983}" srcId="{1F5A4D1B-EAA5-49BA-975E-0256C2D45506}" destId="{E535AD91-EDC3-4C88-9338-B42796AE2B04}" srcOrd="2" destOrd="0" parTransId="{3CC62145-CE25-494F-A4B6-ECD621EA240D}" sibTransId="{55E0B8E8-106D-4636-A343-5923EB1C18EE}"/>
    <dgm:cxn modelId="{DA27B3A1-B764-485C-BC83-3194649F3E3D}" type="presOf" srcId="{1F5A4D1B-EAA5-49BA-975E-0256C2D45506}" destId="{08EB6152-3A8C-44BF-8C0C-AF975C910DBC}" srcOrd="0" destOrd="0" presId="urn:microsoft.com/office/officeart/2005/8/layout/chevron2"/>
    <dgm:cxn modelId="{F6EC4F60-4CC5-40B1-A0C9-3F5DB21F4312}" srcId="{DA1B65E9-A263-43D9-BE49-C8ECFC84F025}" destId="{E9C947D9-0FDA-4B50-9BEA-644A7B1BF2CC}" srcOrd="0" destOrd="0" parTransId="{AF48F0C1-FA07-4983-876D-6759D907F3EA}" sibTransId="{AD4EC384-8C23-45E3-BB1E-56560072397C}"/>
    <dgm:cxn modelId="{C711308C-B99F-4B6E-97A5-C5CE6681A3F9}" type="presOf" srcId="{D3E36713-C729-40BA-A7F1-87E6F7098E7A}" destId="{15405141-49BD-4C83-B0DD-C4396AE66EB5}" srcOrd="0" destOrd="0" presId="urn:microsoft.com/office/officeart/2005/8/layout/chevron2"/>
    <dgm:cxn modelId="{C24EB97B-ADD4-42F5-9241-1F51C57BD7D2}" srcId="{1F5A4D1B-EAA5-49BA-975E-0256C2D45506}" destId="{84946D40-DB59-4B71-A861-F8AA1D516D61}" srcOrd="1" destOrd="0" parTransId="{642080C9-748B-4B56-B053-1A534413F44A}" sibTransId="{F35FC775-B81D-45EB-B798-5841172D46BA}"/>
    <dgm:cxn modelId="{8E7982F7-43D5-46D4-87D1-1F6363FF0A84}" type="presOf" srcId="{02E0239A-4858-4DEB-9A5F-06372DBD1018}" destId="{24ED9C62-E3A2-44EA-9888-08CB3C959553}" srcOrd="0" destOrd="0" presId="urn:microsoft.com/office/officeart/2005/8/layout/chevron2"/>
    <dgm:cxn modelId="{EC91635E-58F9-409F-9265-1A261968DE94}" type="presOf" srcId="{E535AD91-EDC3-4C88-9338-B42796AE2B04}" destId="{495CBE55-1E3A-4314-9B06-C372FD73D446}" srcOrd="0" destOrd="0" presId="urn:microsoft.com/office/officeart/2005/8/layout/chevron2"/>
    <dgm:cxn modelId="{81A6D84B-5EB6-415E-97A6-963904B3ACF5}" type="presOf" srcId="{84946D40-DB59-4B71-A861-F8AA1D516D61}" destId="{4651AD3A-67EE-42CB-A69E-D57F771B322C}" srcOrd="0" destOrd="0" presId="urn:microsoft.com/office/officeart/2005/8/layout/chevron2"/>
    <dgm:cxn modelId="{E246EB25-A0D1-4E61-A1A2-EAC460FD0AE7}" srcId="{1F5A4D1B-EAA5-49BA-975E-0256C2D45506}" destId="{DA1B65E9-A263-43D9-BE49-C8ECFC84F025}" srcOrd="0" destOrd="0" parTransId="{E16ED916-8FA3-445A-B89F-14A9A2594112}" sibTransId="{55D653D8-5676-496A-B588-6762DA7E32ED}"/>
    <dgm:cxn modelId="{3B59C151-43B2-4410-8B9A-7D13963714A6}" type="presParOf" srcId="{08EB6152-3A8C-44BF-8C0C-AF975C910DBC}" destId="{CB4E6211-7B94-4FAC-844B-F38F1369E4B8}" srcOrd="0" destOrd="0" presId="urn:microsoft.com/office/officeart/2005/8/layout/chevron2"/>
    <dgm:cxn modelId="{56887B8C-CE7F-432E-8330-BB7FA4E6C3F1}" type="presParOf" srcId="{CB4E6211-7B94-4FAC-844B-F38F1369E4B8}" destId="{A4E238E0-D62A-4153-82DA-D3FA45CD8B74}" srcOrd="0" destOrd="0" presId="urn:microsoft.com/office/officeart/2005/8/layout/chevron2"/>
    <dgm:cxn modelId="{16A6BC69-785D-48BD-BE4A-0AA87B18CCD1}" type="presParOf" srcId="{CB4E6211-7B94-4FAC-844B-F38F1369E4B8}" destId="{E2DE29F2-FA84-44A6-8646-9E040D512AE2}" srcOrd="1" destOrd="0" presId="urn:microsoft.com/office/officeart/2005/8/layout/chevron2"/>
    <dgm:cxn modelId="{C7279381-E266-42B5-A388-27425499212B}" type="presParOf" srcId="{08EB6152-3A8C-44BF-8C0C-AF975C910DBC}" destId="{B8DDA845-02E4-448E-9378-6622ED74E869}" srcOrd="1" destOrd="0" presId="urn:microsoft.com/office/officeart/2005/8/layout/chevron2"/>
    <dgm:cxn modelId="{B4BF0372-47EA-43DF-AA07-7A50F9059CB0}" type="presParOf" srcId="{08EB6152-3A8C-44BF-8C0C-AF975C910DBC}" destId="{6806649A-EA80-418E-80EA-2D10C4699131}" srcOrd="2" destOrd="0" presId="urn:microsoft.com/office/officeart/2005/8/layout/chevron2"/>
    <dgm:cxn modelId="{D1D85E03-C0CD-4157-8BE1-B0247937A631}" type="presParOf" srcId="{6806649A-EA80-418E-80EA-2D10C4699131}" destId="{4651AD3A-67EE-42CB-A69E-D57F771B322C}" srcOrd="0" destOrd="0" presId="urn:microsoft.com/office/officeart/2005/8/layout/chevron2"/>
    <dgm:cxn modelId="{C4FDB30C-1AEC-4263-A50D-0FDA65490FF5}" type="presParOf" srcId="{6806649A-EA80-418E-80EA-2D10C4699131}" destId="{15405141-49BD-4C83-B0DD-C4396AE66EB5}" srcOrd="1" destOrd="0" presId="urn:microsoft.com/office/officeart/2005/8/layout/chevron2"/>
    <dgm:cxn modelId="{AE0CB728-A3F0-455B-BB2B-E0A559375AC5}" type="presParOf" srcId="{08EB6152-3A8C-44BF-8C0C-AF975C910DBC}" destId="{F84FBBC9-865E-4F92-9474-7CDF8F152B0C}" srcOrd="3" destOrd="0" presId="urn:microsoft.com/office/officeart/2005/8/layout/chevron2"/>
    <dgm:cxn modelId="{82639235-B5ED-48DB-BC2C-C13DD2CB80D0}" type="presParOf" srcId="{08EB6152-3A8C-44BF-8C0C-AF975C910DBC}" destId="{20632791-9FA7-4445-B1C8-249BB30EDA3A}" srcOrd="4" destOrd="0" presId="urn:microsoft.com/office/officeart/2005/8/layout/chevron2"/>
    <dgm:cxn modelId="{EEBE4A7D-E37E-4328-8051-5F33850FD7AA}" type="presParOf" srcId="{20632791-9FA7-4445-B1C8-249BB30EDA3A}" destId="{495CBE55-1E3A-4314-9B06-C372FD73D446}" srcOrd="0" destOrd="0" presId="urn:microsoft.com/office/officeart/2005/8/layout/chevron2"/>
    <dgm:cxn modelId="{B8E8AA71-7617-4491-81A7-A025BC6F3D32}" type="presParOf" srcId="{20632791-9FA7-4445-B1C8-249BB30EDA3A}" destId="{24ED9C62-E3A2-44EA-9888-08CB3C959553}"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5A4D1B-EAA5-49BA-975E-0256C2D4550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DA1B65E9-A263-43D9-BE49-C8ECFC84F025}">
      <dgm:prSet phldrT="[Metin]"/>
      <dgm:spPr/>
      <dgm:t>
        <a:bodyPr/>
        <a:lstStyle/>
        <a:p>
          <a:r>
            <a:rPr lang="tr-TR" b="1" dirty="0" smtClean="0">
              <a:solidFill>
                <a:schemeClr val="tx1"/>
              </a:solidFill>
            </a:rPr>
            <a:t>16 Hafta</a:t>
          </a:r>
          <a:endParaRPr lang="tr-TR" b="1" dirty="0">
            <a:solidFill>
              <a:schemeClr val="tx1"/>
            </a:solidFill>
          </a:endParaRPr>
        </a:p>
      </dgm:t>
    </dgm:pt>
    <dgm:pt modelId="{E16ED916-8FA3-445A-B89F-14A9A2594112}" type="parTrans" cxnId="{E246EB25-A0D1-4E61-A1A2-EAC460FD0AE7}">
      <dgm:prSet/>
      <dgm:spPr/>
      <dgm:t>
        <a:bodyPr/>
        <a:lstStyle/>
        <a:p>
          <a:endParaRPr lang="tr-TR"/>
        </a:p>
      </dgm:t>
    </dgm:pt>
    <dgm:pt modelId="{55D653D8-5676-496A-B588-6762DA7E32ED}" type="sibTrans" cxnId="{E246EB25-A0D1-4E61-A1A2-EAC460FD0AE7}">
      <dgm:prSet/>
      <dgm:spPr/>
      <dgm:t>
        <a:bodyPr/>
        <a:lstStyle/>
        <a:p>
          <a:endParaRPr lang="tr-TR"/>
        </a:p>
      </dgm:t>
    </dgm:pt>
    <dgm:pt modelId="{E9C947D9-0FDA-4B50-9BEA-644A7B1BF2CC}">
      <dgm:prSet phldrT="[Metin]" custT="1"/>
      <dgm:spPr/>
      <dgm:t>
        <a:bodyPr/>
        <a:lstStyle/>
        <a:p>
          <a:r>
            <a:rPr lang="tr-TR" sz="2000" b="1" dirty="0" smtClean="0">
              <a:cs typeface="Times New Roman" panose="02020603050405020304" pitchFamily="18" charset="0"/>
            </a:rPr>
            <a:t>Haftada 1 gün  (günde 6 saat okul içindeki idari, mali, sosyal, kültürel vb. faaliyetleri izleme ve bunlarda görev alma)</a:t>
          </a:r>
          <a:endParaRPr lang="tr-TR" sz="2000" b="1" dirty="0"/>
        </a:p>
      </dgm:t>
    </dgm:pt>
    <dgm:pt modelId="{AF48F0C1-FA07-4983-876D-6759D907F3EA}" type="parTrans" cxnId="{F6EC4F60-4CC5-40B1-A0C9-3F5DB21F4312}">
      <dgm:prSet/>
      <dgm:spPr/>
      <dgm:t>
        <a:bodyPr/>
        <a:lstStyle/>
        <a:p>
          <a:endParaRPr lang="tr-TR"/>
        </a:p>
      </dgm:t>
    </dgm:pt>
    <dgm:pt modelId="{AD4EC384-8C23-45E3-BB1E-56560072397C}" type="sibTrans" cxnId="{F6EC4F60-4CC5-40B1-A0C9-3F5DB21F4312}">
      <dgm:prSet/>
      <dgm:spPr/>
      <dgm:t>
        <a:bodyPr/>
        <a:lstStyle/>
        <a:p>
          <a:endParaRPr lang="tr-TR"/>
        </a:p>
      </dgm:t>
    </dgm:pt>
    <dgm:pt modelId="{84946D40-DB59-4B71-A861-F8AA1D516D61}">
      <dgm:prSet phldrT="[Metin]"/>
      <dgm:spPr/>
      <dgm:t>
        <a:bodyPr/>
        <a:lstStyle/>
        <a:p>
          <a:r>
            <a:rPr lang="tr-TR" b="1" dirty="0" smtClean="0">
              <a:solidFill>
                <a:schemeClr val="tx1"/>
              </a:solidFill>
            </a:rPr>
            <a:t>15 Hafta</a:t>
          </a:r>
          <a:endParaRPr lang="tr-TR" b="1" dirty="0">
            <a:solidFill>
              <a:schemeClr val="tx1"/>
            </a:solidFill>
          </a:endParaRPr>
        </a:p>
      </dgm:t>
    </dgm:pt>
    <dgm:pt modelId="{642080C9-748B-4B56-B053-1A534413F44A}" type="parTrans" cxnId="{C24EB97B-ADD4-42F5-9241-1F51C57BD7D2}">
      <dgm:prSet/>
      <dgm:spPr/>
      <dgm:t>
        <a:bodyPr/>
        <a:lstStyle/>
        <a:p>
          <a:endParaRPr lang="tr-TR"/>
        </a:p>
      </dgm:t>
    </dgm:pt>
    <dgm:pt modelId="{F35FC775-B81D-45EB-B798-5841172D46BA}" type="sibTrans" cxnId="{C24EB97B-ADD4-42F5-9241-1F51C57BD7D2}">
      <dgm:prSet/>
      <dgm:spPr/>
      <dgm:t>
        <a:bodyPr/>
        <a:lstStyle/>
        <a:p>
          <a:endParaRPr lang="tr-TR"/>
        </a:p>
      </dgm:t>
    </dgm:pt>
    <dgm:pt modelId="{D3E36713-C729-40BA-A7F1-87E6F7098E7A}">
      <dgm:prSet phldrT="[Metin]" custT="1"/>
      <dgm:spPr/>
      <dgm:t>
        <a:bodyPr/>
        <a:lstStyle/>
        <a:p>
          <a:endParaRPr lang="tr-TR" sz="2000" b="1" dirty="0"/>
        </a:p>
      </dgm:t>
    </dgm:pt>
    <dgm:pt modelId="{EB931BE9-2F3C-4B59-BBF7-7A9A07D4F06F}" type="parTrans" cxnId="{A53B5C34-288E-4B8A-9752-85B19072A562}">
      <dgm:prSet/>
      <dgm:spPr/>
      <dgm:t>
        <a:bodyPr/>
        <a:lstStyle/>
        <a:p>
          <a:endParaRPr lang="tr-TR"/>
        </a:p>
      </dgm:t>
    </dgm:pt>
    <dgm:pt modelId="{CEB29AC1-74FC-4D9F-B919-3B5E4E44FFD2}" type="sibTrans" cxnId="{A53B5C34-288E-4B8A-9752-85B19072A562}">
      <dgm:prSet/>
      <dgm:spPr/>
      <dgm:t>
        <a:bodyPr/>
        <a:lstStyle/>
        <a:p>
          <a:endParaRPr lang="tr-TR"/>
        </a:p>
      </dgm:t>
    </dgm:pt>
    <dgm:pt modelId="{5ECFACD9-507B-4FE0-BEBF-A7614917CAA2}">
      <dgm:prSet custT="1"/>
      <dgm:spPr/>
      <dgm:t>
        <a:bodyPr/>
        <a:lstStyle/>
        <a:p>
          <a:r>
            <a:rPr lang="tr-TR" sz="2000" b="1" dirty="0" smtClean="0">
              <a:cs typeface="Times New Roman" panose="02020603050405020304" pitchFamily="18" charset="0"/>
            </a:rPr>
            <a:t>Haftada 1 gün okul dışı etkinliklerine katılma  </a:t>
          </a:r>
          <a:endParaRPr lang="tr-TR" sz="2000" dirty="0"/>
        </a:p>
      </dgm:t>
    </dgm:pt>
    <dgm:pt modelId="{840067FB-FF42-4515-88AD-35C125A542C2}" type="parTrans" cxnId="{FA4B9C11-6692-4BF8-AA45-B4AE97A5D192}">
      <dgm:prSet/>
      <dgm:spPr/>
      <dgm:t>
        <a:bodyPr/>
        <a:lstStyle/>
        <a:p>
          <a:endParaRPr lang="tr-TR"/>
        </a:p>
      </dgm:t>
    </dgm:pt>
    <dgm:pt modelId="{D5E60DCC-3855-4454-89D8-9713F3E5FEB8}" type="sibTrans" cxnId="{FA4B9C11-6692-4BF8-AA45-B4AE97A5D192}">
      <dgm:prSet/>
      <dgm:spPr/>
      <dgm:t>
        <a:bodyPr/>
        <a:lstStyle/>
        <a:p>
          <a:endParaRPr lang="tr-TR"/>
        </a:p>
      </dgm:t>
    </dgm:pt>
    <dgm:pt modelId="{08EB6152-3A8C-44BF-8C0C-AF975C910DBC}" type="pres">
      <dgm:prSet presAssocID="{1F5A4D1B-EAA5-49BA-975E-0256C2D45506}" presName="linearFlow" presStyleCnt="0">
        <dgm:presLayoutVars>
          <dgm:dir/>
          <dgm:animLvl val="lvl"/>
          <dgm:resizeHandles val="exact"/>
        </dgm:presLayoutVars>
      </dgm:prSet>
      <dgm:spPr/>
      <dgm:t>
        <a:bodyPr/>
        <a:lstStyle/>
        <a:p>
          <a:endParaRPr lang="tr-TR"/>
        </a:p>
      </dgm:t>
    </dgm:pt>
    <dgm:pt modelId="{CB4E6211-7B94-4FAC-844B-F38F1369E4B8}" type="pres">
      <dgm:prSet presAssocID="{DA1B65E9-A263-43D9-BE49-C8ECFC84F025}" presName="composite" presStyleCnt="0"/>
      <dgm:spPr/>
    </dgm:pt>
    <dgm:pt modelId="{A4E238E0-D62A-4153-82DA-D3FA45CD8B74}" type="pres">
      <dgm:prSet presAssocID="{DA1B65E9-A263-43D9-BE49-C8ECFC84F025}" presName="parentText" presStyleLbl="alignNode1" presStyleIdx="0" presStyleCnt="2">
        <dgm:presLayoutVars>
          <dgm:chMax val="1"/>
          <dgm:bulletEnabled val="1"/>
        </dgm:presLayoutVars>
      </dgm:prSet>
      <dgm:spPr/>
      <dgm:t>
        <a:bodyPr/>
        <a:lstStyle/>
        <a:p>
          <a:endParaRPr lang="tr-TR"/>
        </a:p>
      </dgm:t>
    </dgm:pt>
    <dgm:pt modelId="{E2DE29F2-FA84-44A6-8646-9E040D512AE2}" type="pres">
      <dgm:prSet presAssocID="{DA1B65E9-A263-43D9-BE49-C8ECFC84F025}" presName="descendantText" presStyleLbl="alignAcc1" presStyleIdx="0" presStyleCnt="2">
        <dgm:presLayoutVars>
          <dgm:bulletEnabled val="1"/>
        </dgm:presLayoutVars>
      </dgm:prSet>
      <dgm:spPr/>
      <dgm:t>
        <a:bodyPr/>
        <a:lstStyle/>
        <a:p>
          <a:endParaRPr lang="tr-TR"/>
        </a:p>
      </dgm:t>
    </dgm:pt>
    <dgm:pt modelId="{B8DDA845-02E4-448E-9378-6622ED74E869}" type="pres">
      <dgm:prSet presAssocID="{55D653D8-5676-496A-B588-6762DA7E32ED}" presName="sp" presStyleCnt="0"/>
      <dgm:spPr/>
    </dgm:pt>
    <dgm:pt modelId="{6806649A-EA80-418E-80EA-2D10C4699131}" type="pres">
      <dgm:prSet presAssocID="{84946D40-DB59-4B71-A861-F8AA1D516D61}" presName="composite" presStyleCnt="0"/>
      <dgm:spPr/>
    </dgm:pt>
    <dgm:pt modelId="{4651AD3A-67EE-42CB-A69E-D57F771B322C}" type="pres">
      <dgm:prSet presAssocID="{84946D40-DB59-4B71-A861-F8AA1D516D61}" presName="parentText" presStyleLbl="alignNode1" presStyleIdx="1" presStyleCnt="2">
        <dgm:presLayoutVars>
          <dgm:chMax val="1"/>
          <dgm:bulletEnabled val="1"/>
        </dgm:presLayoutVars>
      </dgm:prSet>
      <dgm:spPr/>
      <dgm:t>
        <a:bodyPr/>
        <a:lstStyle/>
        <a:p>
          <a:endParaRPr lang="tr-TR"/>
        </a:p>
      </dgm:t>
    </dgm:pt>
    <dgm:pt modelId="{15405141-49BD-4C83-B0DD-C4396AE66EB5}" type="pres">
      <dgm:prSet presAssocID="{84946D40-DB59-4B71-A861-F8AA1D516D61}" presName="descendantText" presStyleLbl="alignAcc1" presStyleIdx="1" presStyleCnt="2" custLinFactNeighborY="-1816">
        <dgm:presLayoutVars>
          <dgm:bulletEnabled val="1"/>
        </dgm:presLayoutVars>
      </dgm:prSet>
      <dgm:spPr/>
      <dgm:t>
        <a:bodyPr/>
        <a:lstStyle/>
        <a:p>
          <a:endParaRPr lang="tr-TR"/>
        </a:p>
      </dgm:t>
    </dgm:pt>
  </dgm:ptLst>
  <dgm:cxnLst>
    <dgm:cxn modelId="{FA0FF49D-E9CF-4834-82FF-EB1F80EBBA74}" type="presOf" srcId="{D3E36713-C729-40BA-A7F1-87E6F7098E7A}" destId="{15405141-49BD-4C83-B0DD-C4396AE66EB5}" srcOrd="0" destOrd="0" presId="urn:microsoft.com/office/officeart/2005/8/layout/chevron2"/>
    <dgm:cxn modelId="{A53B5C34-288E-4B8A-9752-85B19072A562}" srcId="{84946D40-DB59-4B71-A861-F8AA1D516D61}" destId="{D3E36713-C729-40BA-A7F1-87E6F7098E7A}" srcOrd="0" destOrd="0" parTransId="{EB931BE9-2F3C-4B59-BBF7-7A9A07D4F06F}" sibTransId="{CEB29AC1-74FC-4D9F-B919-3B5E4E44FFD2}"/>
    <dgm:cxn modelId="{6EB06F26-6C83-4B9C-B330-42BBE21F86B2}" type="presOf" srcId="{DA1B65E9-A263-43D9-BE49-C8ECFC84F025}" destId="{A4E238E0-D62A-4153-82DA-D3FA45CD8B74}" srcOrd="0" destOrd="0" presId="urn:microsoft.com/office/officeart/2005/8/layout/chevron2"/>
    <dgm:cxn modelId="{B01B2813-8A9E-4CFE-9C9F-2FA3D3579152}" type="presOf" srcId="{5ECFACD9-507B-4FE0-BEBF-A7614917CAA2}" destId="{15405141-49BD-4C83-B0DD-C4396AE66EB5}" srcOrd="0" destOrd="1" presId="urn:microsoft.com/office/officeart/2005/8/layout/chevron2"/>
    <dgm:cxn modelId="{C44D37FB-FAAC-42E3-829D-D02CE46D37B8}" type="presOf" srcId="{E9C947D9-0FDA-4B50-9BEA-644A7B1BF2CC}" destId="{E2DE29F2-FA84-44A6-8646-9E040D512AE2}" srcOrd="0" destOrd="0" presId="urn:microsoft.com/office/officeart/2005/8/layout/chevron2"/>
    <dgm:cxn modelId="{5DB33DA7-DD6D-4903-9F84-C77AB5A4B490}" type="presOf" srcId="{84946D40-DB59-4B71-A861-F8AA1D516D61}" destId="{4651AD3A-67EE-42CB-A69E-D57F771B322C}" srcOrd="0" destOrd="0" presId="urn:microsoft.com/office/officeart/2005/8/layout/chevron2"/>
    <dgm:cxn modelId="{F6EC4F60-4CC5-40B1-A0C9-3F5DB21F4312}" srcId="{DA1B65E9-A263-43D9-BE49-C8ECFC84F025}" destId="{E9C947D9-0FDA-4B50-9BEA-644A7B1BF2CC}" srcOrd="0" destOrd="0" parTransId="{AF48F0C1-FA07-4983-876D-6759D907F3EA}" sibTransId="{AD4EC384-8C23-45E3-BB1E-56560072397C}"/>
    <dgm:cxn modelId="{C24EB97B-ADD4-42F5-9241-1F51C57BD7D2}" srcId="{1F5A4D1B-EAA5-49BA-975E-0256C2D45506}" destId="{84946D40-DB59-4B71-A861-F8AA1D516D61}" srcOrd="1" destOrd="0" parTransId="{642080C9-748B-4B56-B053-1A534413F44A}" sibTransId="{F35FC775-B81D-45EB-B798-5841172D46BA}"/>
    <dgm:cxn modelId="{FA4B9C11-6692-4BF8-AA45-B4AE97A5D192}" srcId="{84946D40-DB59-4B71-A861-F8AA1D516D61}" destId="{5ECFACD9-507B-4FE0-BEBF-A7614917CAA2}" srcOrd="1" destOrd="0" parTransId="{840067FB-FF42-4515-88AD-35C125A542C2}" sibTransId="{D5E60DCC-3855-4454-89D8-9713F3E5FEB8}"/>
    <dgm:cxn modelId="{49543286-1547-43A1-8EA5-F637D61A1DDE}" type="presOf" srcId="{1F5A4D1B-EAA5-49BA-975E-0256C2D45506}" destId="{08EB6152-3A8C-44BF-8C0C-AF975C910DBC}" srcOrd="0" destOrd="0" presId="urn:microsoft.com/office/officeart/2005/8/layout/chevron2"/>
    <dgm:cxn modelId="{E246EB25-A0D1-4E61-A1A2-EAC460FD0AE7}" srcId="{1F5A4D1B-EAA5-49BA-975E-0256C2D45506}" destId="{DA1B65E9-A263-43D9-BE49-C8ECFC84F025}" srcOrd="0" destOrd="0" parTransId="{E16ED916-8FA3-445A-B89F-14A9A2594112}" sibTransId="{55D653D8-5676-496A-B588-6762DA7E32ED}"/>
    <dgm:cxn modelId="{074C7E01-C6E9-4747-8E73-E0E9AAC7E1A5}" type="presParOf" srcId="{08EB6152-3A8C-44BF-8C0C-AF975C910DBC}" destId="{CB4E6211-7B94-4FAC-844B-F38F1369E4B8}" srcOrd="0" destOrd="0" presId="urn:microsoft.com/office/officeart/2005/8/layout/chevron2"/>
    <dgm:cxn modelId="{D67CC0D2-171E-4FE3-BD25-F0E377741377}" type="presParOf" srcId="{CB4E6211-7B94-4FAC-844B-F38F1369E4B8}" destId="{A4E238E0-D62A-4153-82DA-D3FA45CD8B74}" srcOrd="0" destOrd="0" presId="urn:microsoft.com/office/officeart/2005/8/layout/chevron2"/>
    <dgm:cxn modelId="{7DFFB807-5678-40B4-B634-4A99F2D29A9E}" type="presParOf" srcId="{CB4E6211-7B94-4FAC-844B-F38F1369E4B8}" destId="{E2DE29F2-FA84-44A6-8646-9E040D512AE2}" srcOrd="1" destOrd="0" presId="urn:microsoft.com/office/officeart/2005/8/layout/chevron2"/>
    <dgm:cxn modelId="{88678E2F-2720-4A0C-A54D-BFDC2CE7DF35}" type="presParOf" srcId="{08EB6152-3A8C-44BF-8C0C-AF975C910DBC}" destId="{B8DDA845-02E4-448E-9378-6622ED74E869}" srcOrd="1" destOrd="0" presId="urn:microsoft.com/office/officeart/2005/8/layout/chevron2"/>
    <dgm:cxn modelId="{2A52A9E3-8D20-446D-B544-38AB4BC31AB1}" type="presParOf" srcId="{08EB6152-3A8C-44BF-8C0C-AF975C910DBC}" destId="{6806649A-EA80-418E-80EA-2D10C4699131}" srcOrd="2" destOrd="0" presId="urn:microsoft.com/office/officeart/2005/8/layout/chevron2"/>
    <dgm:cxn modelId="{9DABA423-1710-4D1F-B184-E6AD55F8D3FD}" type="presParOf" srcId="{6806649A-EA80-418E-80EA-2D10C4699131}" destId="{4651AD3A-67EE-42CB-A69E-D57F771B322C}" srcOrd="0" destOrd="0" presId="urn:microsoft.com/office/officeart/2005/8/layout/chevron2"/>
    <dgm:cxn modelId="{88454600-815D-4BF9-9C80-A66C0FCF357D}" type="presParOf" srcId="{6806649A-EA80-418E-80EA-2D10C4699131}" destId="{15405141-49BD-4C83-B0DD-C4396AE66EB5}"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72DEB87A-2843-4B57-BD46-C44A489F4750}" type="datetimeFigureOut">
              <a:rPr lang="de-DE"/>
              <a:pPr>
                <a:defRPr/>
              </a:pPr>
              <a:t>03.03.2016</a:t>
            </a:fld>
            <a:endParaRPr lang="de-DE" dirty="0"/>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4501033F-A4A0-4FE7-BC1B-F0C1A2A82D7C}" type="slidenum">
              <a:rPr lang="de-DE"/>
              <a:pPr>
                <a:defRPr/>
              </a:pPr>
              <a:t>‹#›</a:t>
            </a:fld>
            <a:endParaRPr lang="de-DE"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74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395E222D-1BE6-4D39-8F19-7CE39C140422}" type="slidenum">
              <a:rPr lang="de-DE"/>
              <a:pPr>
                <a:defRPr/>
              </a:pPr>
              <a:t>‹#›</a:t>
            </a:fld>
            <a:endParaRPr 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41987"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ltLang="tr-TR" smtClean="0"/>
          </a:p>
        </p:txBody>
      </p:sp>
      <p:sp>
        <p:nvSpPr>
          <p:cNvPr id="4" name="3 Slayt Numarası Yer Tutucusu"/>
          <p:cNvSpPr>
            <a:spLocks noGrp="1"/>
          </p:cNvSpPr>
          <p:nvPr>
            <p:ph type="sldNum" sz="quarter" idx="5"/>
          </p:nvPr>
        </p:nvSpPr>
        <p:spPr/>
        <p:txBody>
          <a:bodyPr/>
          <a:lstStyle/>
          <a:p>
            <a:pPr>
              <a:defRPr/>
            </a:pPr>
            <a:fld id="{FF70853E-2088-441B-9E51-08F23B1EB5A6}" type="slidenum">
              <a:rPr lang="tr-TR" smtClean="0"/>
              <a:pPr>
                <a:defRPr/>
              </a:pPr>
              <a:t>50</a:t>
            </a:fld>
            <a:endParaRPr lang="tr-TR" dirty="0"/>
          </a:p>
        </p:txBody>
      </p:sp>
    </p:spTree>
    <p:extLst>
      <p:ext uri="{BB962C8B-B14F-4D97-AF65-F5344CB8AC3E}">
        <p14:creationId xmlns:p14="http://schemas.microsoft.com/office/powerpoint/2010/main" xmlns="" val="38784915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endParaRPr lang="tr-TR" noProof="1"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0"/>
          <p:cNvGrpSpPr>
            <a:grpSpLocks/>
          </p:cNvGrpSpPr>
          <p:nvPr userDrawn="1"/>
        </p:nvGrpSpPr>
        <p:grpSpPr bwMode="auto">
          <a:xfrm>
            <a:off x="6646863" y="6248400"/>
            <a:ext cx="2225675" cy="392113"/>
            <a:chOff x="3316" y="1854"/>
            <a:chExt cx="2110" cy="372"/>
          </a:xfrm>
        </p:grpSpPr>
        <p:pic>
          <p:nvPicPr>
            <p:cNvPr id="5" name="Picture 12" descr="Logo_ptl_für schwarz"/>
            <p:cNvPicPr>
              <a:picLocks noChangeAspect="1" noChangeArrowheads="1"/>
            </p:cNvPicPr>
            <p:nvPr userDrawn="1"/>
          </p:nvPicPr>
          <p:blipFill>
            <a:blip r:embed="rId2" cstate="print"/>
            <a:srcRect/>
            <a:stretch>
              <a:fillRect/>
            </a:stretch>
          </p:blipFill>
          <p:spPr bwMode="auto">
            <a:xfrm>
              <a:off x="3316" y="1854"/>
              <a:ext cx="2110" cy="372"/>
            </a:xfrm>
            <a:prstGeom prst="rect">
              <a:avLst/>
            </a:prstGeom>
            <a:noFill/>
            <a:ln w="9525">
              <a:noFill/>
              <a:miter lim="800000"/>
              <a:headEnd/>
              <a:tailEnd/>
            </a:ln>
          </p:spPr>
        </p:pic>
        <p:pic>
          <p:nvPicPr>
            <p:cNvPr id="6" name="Picture 12" descr="Logo_ptl_für schwarz"/>
            <p:cNvPicPr>
              <a:picLocks noChangeAspect="1" noChangeArrowheads="1"/>
            </p:cNvPicPr>
            <p:nvPr userDrawn="1"/>
          </p:nvPicPr>
          <p:blipFill>
            <a:blip r:embed="rId2"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p:spPr>
        <p:txBody>
          <a:bodyPr wrap="none" anchor="ctr"/>
          <a:lstStyle/>
          <a:p>
            <a:pPr>
              <a:defRPr/>
            </a:pPr>
            <a:endParaRPr lang="tr-TR">
              <a:latin typeface="Arial" charset="0"/>
              <a:cs typeface="Arial" charset="0"/>
            </a:endParaRPr>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p:spPr>
        <p:txBody>
          <a:bodyPr/>
          <a:lstStyle/>
          <a:p>
            <a:pPr>
              <a:defRPr/>
            </a:pPr>
            <a:endParaRPr lang="tr-TR">
              <a:latin typeface="Arial" charset="0"/>
              <a:cs typeface="Arial" charset="0"/>
            </a:endParaRPr>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charset="0"/>
                <a:cs typeface="Arial" charset="0"/>
              </a:rPr>
              <a:t>Page </a:t>
            </a:r>
            <a:r>
              <a:rPr lang="de-DE" sz="1000">
                <a:latin typeface="Arial" charset="0"/>
                <a:cs typeface="Arial" charset="0"/>
                <a:sym typeface="Wingdings" pitchFamily="2" charset="2"/>
              </a:rPr>
              <a:t></a:t>
            </a:r>
            <a:r>
              <a:rPr lang="de-DE" sz="1000">
                <a:latin typeface="Arial" charset="0"/>
                <a:cs typeface="Arial" charset="0"/>
              </a:rPr>
              <a:t> </a:t>
            </a:r>
            <a:fld id="{641D617A-7FA5-48D5-9BE8-CA7154F5D1AD}" type="slidenum">
              <a:rPr lang="de-DE" sz="1000">
                <a:latin typeface="Arial" charset="0"/>
                <a:cs typeface="Arial" charset="0"/>
              </a:rPr>
              <a:pPr>
                <a:defRPr/>
              </a:pPr>
              <a:t>‹#›</a:t>
            </a:fld>
            <a:endParaRPr lang="de-DE" sz="1000">
              <a:latin typeface="Arial" charset="0"/>
              <a:cs typeface="Arial" charset="0"/>
            </a:endParaRPr>
          </a:p>
        </p:txBody>
      </p:sp>
      <p:grpSp>
        <p:nvGrpSpPr>
          <p:cNvPr id="5" name="Group 6"/>
          <p:cNvGrpSpPr>
            <a:grpSpLocks/>
          </p:cNvGrpSpPr>
          <p:nvPr userDrawn="1"/>
        </p:nvGrpSpPr>
        <p:grpSpPr bwMode="auto">
          <a:xfrm>
            <a:off x="6646863" y="6181725"/>
            <a:ext cx="2225675" cy="392113"/>
            <a:chOff x="3316" y="1854"/>
            <a:chExt cx="2110" cy="372"/>
          </a:xfrm>
        </p:grpSpPr>
        <p:pic>
          <p:nvPicPr>
            <p:cNvPr id="6" name="Picture 12" descr="Logo_ptl_für schwarz"/>
            <p:cNvPicPr>
              <a:picLocks noChangeAspect="1" noChangeArrowheads="1"/>
            </p:cNvPicPr>
            <p:nvPr userDrawn="1"/>
          </p:nvPicPr>
          <p:blipFill>
            <a:blip r:embed="rId3" cstate="print"/>
            <a:srcRect/>
            <a:stretch>
              <a:fillRect/>
            </a:stretch>
          </p:blipFill>
          <p:spPr bwMode="auto">
            <a:xfrm>
              <a:off x="3316" y="1854"/>
              <a:ext cx="2110" cy="372"/>
            </a:xfrm>
            <a:prstGeom prst="rect">
              <a:avLst/>
            </a:prstGeom>
            <a:noFill/>
            <a:ln w="9525">
              <a:noFill/>
              <a:miter lim="800000"/>
              <a:headEnd/>
              <a:tailEnd/>
            </a:ln>
          </p:spPr>
        </p:pic>
        <p:pic>
          <p:nvPicPr>
            <p:cNvPr id="7" name="Picture 12" descr="Logo_ptl_für schwarz"/>
            <p:cNvPicPr>
              <a:picLocks noChangeAspect="1" noChangeArrowheads="1"/>
            </p:cNvPicPr>
            <p:nvPr userDrawn="1"/>
          </p:nvPicPr>
          <p:blipFill>
            <a:blip r:embed="rId3"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8"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1629" name="Rectangle 7"/>
          <p:cNvSpPr>
            <a:spLocks noGrp="1" noChangeArrowheads="1"/>
          </p:cNvSpPr>
          <p:nvPr>
            <p:ph type="ctrTitle"/>
          </p:nvPr>
        </p:nvSpPr>
        <p:spPr>
          <a:xfrm>
            <a:off x="903288" y="4535488"/>
            <a:ext cx="7485062" cy="1081087"/>
          </a:xfrm>
        </p:spPr>
        <p:txBody>
          <a:bodyPr anchor="b"/>
          <a:lstStyle>
            <a:lvl1pPr>
              <a:lnSpc>
                <a:spcPct val="110000"/>
              </a:lnSpc>
              <a:defRPr sz="2600"/>
            </a:lvl1pPr>
          </a:lstStyle>
          <a:p>
            <a:r>
              <a:rPr lang="de-DE"/>
              <a:t>Titelmasterformat durch Klicken bearbeiten</a:t>
            </a:r>
          </a:p>
        </p:txBody>
      </p:sp>
      <p:sp>
        <p:nvSpPr>
          <p:cNvPr id="111630" name="Rectangle 12"/>
          <p:cNvSpPr>
            <a:spLocks noGrp="1" noChangeArrowheads="1"/>
          </p:cNvSpPr>
          <p:nvPr>
            <p:ph type="subTitle" idx="1"/>
          </p:nvPr>
        </p:nvSpPr>
        <p:spPr bwMode="gray">
          <a:xfrm>
            <a:off x="903288" y="5605463"/>
            <a:ext cx="7510462" cy="800100"/>
          </a:xfrm>
        </p:spPr>
        <p:txBody>
          <a:bodyPr tIns="45720" bIns="45720"/>
          <a:lstStyle>
            <a:lvl1pPr marL="0" indent="0">
              <a:buFont typeface="Wingdings" pitchFamily="2" charset="2"/>
              <a:buNone/>
              <a:defRPr/>
            </a:lvl1pPr>
          </a:lstStyle>
          <a:p>
            <a:r>
              <a:rPr lang="de-DE"/>
              <a:t>Formatvorlage des Untertitelmasters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624013"/>
            <a:ext cx="4186238" cy="4313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624013"/>
            <a:ext cx="4186237" cy="4313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1001713"/>
            <a:ext cx="2130425" cy="4935537"/>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1001713"/>
            <a:ext cx="6242050" cy="493553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r>
              <a:rPr lang="tr-TR" smtClean="0"/>
              <a:t>İzmir İl Milli Eğitim Müdürlüğü Aday Öğretmen Yetiştirme Süreci Şubat 2016</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r>
              <a:rPr lang="tr-TR" smtClean="0"/>
              <a:t>İzmir İl Milli Eğitim Müdürlüğü Aday Öğretmen Yetiştirme Süreci Şubat 2016</a:t>
            </a:r>
            <a:endParaRPr lang="tr-TR"/>
          </a:p>
        </p:txBody>
      </p:sp>
      <p:sp>
        <p:nvSpPr>
          <p:cNvPr id="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grpSp>
        <p:nvGrpSpPr>
          <p:cNvPr id="1029" name="Group 10"/>
          <p:cNvGrpSpPr>
            <a:grpSpLocks/>
          </p:cNvGrpSpPr>
          <p:nvPr userDrawn="1"/>
        </p:nvGrpSpPr>
        <p:grpSpPr bwMode="auto">
          <a:xfrm>
            <a:off x="6646863" y="6248400"/>
            <a:ext cx="2225675" cy="392113"/>
            <a:chOff x="3316" y="1854"/>
            <a:chExt cx="2110" cy="372"/>
          </a:xfrm>
        </p:grpSpPr>
        <p:pic>
          <p:nvPicPr>
            <p:cNvPr id="1041"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1042"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
        <p:nvSpPr>
          <p:cNvPr id="1030" name="Rectangle 15"/>
          <p:cNvSpPr>
            <a:spLocks noChangeArrowheads="1"/>
          </p:cNvSpPr>
          <p:nvPr userDrawn="1"/>
        </p:nvSpPr>
        <p:spPr bwMode="auto">
          <a:xfrm>
            <a:off x="300038" y="6269038"/>
            <a:ext cx="496887" cy="158750"/>
          </a:xfrm>
          <a:prstGeom prst="rect">
            <a:avLst/>
          </a:prstGeom>
          <a:solidFill>
            <a:srgbClr val="E2E2E2"/>
          </a:solidFill>
          <a:ln w="9525" algn="ctr">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1" name="Rectangle 16"/>
          <p:cNvSpPr>
            <a:spLocks noChangeArrowheads="1"/>
          </p:cNvSpPr>
          <p:nvPr userDrawn="1"/>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2" name="Rectangle 17"/>
          <p:cNvSpPr>
            <a:spLocks noChangeArrowheads="1"/>
          </p:cNvSpPr>
          <p:nvPr userDrawn="1"/>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3" name="Rectangle 18"/>
          <p:cNvSpPr>
            <a:spLocks noChangeArrowheads="1"/>
          </p:cNvSpPr>
          <p:nvPr userDrawn="1"/>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4" name="Rectangle 19"/>
          <p:cNvSpPr>
            <a:spLocks noChangeArrowheads="1"/>
          </p:cNvSpPr>
          <p:nvPr userDrawn="1"/>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5" name="Rectangle 20"/>
          <p:cNvSpPr>
            <a:spLocks noChangeArrowheads="1"/>
          </p:cNvSpPr>
          <p:nvPr userDrawn="1"/>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6" name="Rectangle 21"/>
          <p:cNvSpPr>
            <a:spLocks noChangeArrowheads="1"/>
          </p:cNvSpPr>
          <p:nvPr userDrawn="1"/>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7" name="Rectangle 22"/>
          <p:cNvSpPr>
            <a:spLocks noChangeArrowheads="1"/>
          </p:cNvSpPr>
          <p:nvPr userDrawn="1"/>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8" name="Rectangle 23"/>
          <p:cNvSpPr>
            <a:spLocks noChangeArrowheads="1"/>
          </p:cNvSpPr>
          <p:nvPr userDrawn="1"/>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39" name="Rectangle 24"/>
          <p:cNvSpPr>
            <a:spLocks noChangeArrowheads="1"/>
          </p:cNvSpPr>
          <p:nvPr userDrawn="1"/>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tr-TR">
              <a:latin typeface="Arial" charset="0"/>
              <a:cs typeface="Arial" charset="0"/>
            </a:endParaRPr>
          </a:p>
        </p:txBody>
      </p:sp>
      <p:sp>
        <p:nvSpPr>
          <p:cNvPr id="1040" name="Line 25"/>
          <p:cNvSpPr>
            <a:spLocks noChangeShapeType="1"/>
          </p:cNvSpPr>
          <p:nvPr userDrawn="1"/>
        </p:nvSpPr>
        <p:spPr bwMode="auto">
          <a:xfrm>
            <a:off x="0" y="6045200"/>
            <a:ext cx="9139238" cy="0"/>
          </a:xfrm>
          <a:prstGeom prst="line">
            <a:avLst/>
          </a:prstGeom>
          <a:noFill/>
          <a:ln w="9525">
            <a:solidFill>
              <a:srgbClr val="9F9F9F"/>
            </a:solidFill>
            <a:round/>
            <a:headEnd/>
            <a:tailEnd/>
          </a:ln>
        </p:spPr>
        <p:txBody>
          <a:bodyPr/>
          <a:lstStyle/>
          <a:p>
            <a:pPr>
              <a:defRPr/>
            </a:pPr>
            <a:endParaRPr lang="tr-TR">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5748" r:id="rId1"/>
    <p:sldLayoutId id="2147485718" r:id="rId2"/>
    <p:sldLayoutId id="2147485719" r:id="rId3"/>
    <p:sldLayoutId id="2147485720" r:id="rId4"/>
    <p:sldLayoutId id="2147485721" r:id="rId5"/>
    <p:sldLayoutId id="2147485722" r:id="rId6"/>
    <p:sldLayoutId id="2147485723" r:id="rId7"/>
    <p:sldLayoutId id="2147485724" r:id="rId8"/>
    <p:sldLayoutId id="2147485725" r:id="rId9"/>
    <p:sldLayoutId id="2147485726" r:id="rId10"/>
    <p:sldLayoutId id="2147485727" r:id="rId11"/>
  </p:sldLayoutIdLst>
  <p:transition>
    <p:fade/>
  </p:transition>
  <p:timing>
    <p:tnLst>
      <p:par>
        <p:cTn id="1" dur="indefinite" restart="never" nodeType="tmRoot"/>
      </p:par>
    </p:tnLst>
  </p:timing>
  <p:hf sldNum="0"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r>
              <a:rPr lang="tr-TR" smtClean="0"/>
              <a:t>İzmir İl Milli Eğitim Müdürlüğü Aday Öğretmen Yetiştirme Süreci Şubat 2016</a:t>
            </a:r>
            <a:endParaRPr lang="tr-TR"/>
          </a:p>
        </p:txBody>
      </p:sp>
      <p:sp>
        <p:nvSpPr>
          <p:cNvPr id="205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charset="0"/>
                <a:cs typeface="Arial" charset="0"/>
              </a:rPr>
              <a:t>Page </a:t>
            </a:r>
            <a:r>
              <a:rPr lang="de-DE" sz="1000">
                <a:latin typeface="Arial" charset="0"/>
                <a:cs typeface="Arial" charset="0"/>
                <a:sym typeface="Wingdings" pitchFamily="2" charset="2"/>
              </a:rPr>
              <a:t></a:t>
            </a:r>
            <a:r>
              <a:rPr lang="de-DE" sz="1000">
                <a:latin typeface="Arial" charset="0"/>
                <a:cs typeface="Arial" charset="0"/>
              </a:rPr>
              <a:t> </a:t>
            </a:r>
            <a:fld id="{BC4DFAF8-EC0F-4897-AA8E-5F438B771A44}" type="slidenum">
              <a:rPr lang="de-DE" sz="1000">
                <a:latin typeface="Arial" charset="0"/>
                <a:cs typeface="Arial" charset="0"/>
              </a:rPr>
              <a:pPr>
                <a:defRPr/>
              </a:pPr>
              <a:t>‹#›</a:t>
            </a:fld>
            <a:endParaRPr lang="de-DE" sz="1000">
              <a:latin typeface="Arial" charset="0"/>
              <a:cs typeface="Arial" charset="0"/>
            </a:endParaRPr>
          </a:p>
        </p:txBody>
      </p:sp>
      <p:grpSp>
        <p:nvGrpSpPr>
          <p:cNvPr id="2054" name="Group 6"/>
          <p:cNvGrpSpPr>
            <a:grpSpLocks/>
          </p:cNvGrpSpPr>
          <p:nvPr userDrawn="1"/>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2056"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5749" r:id="rId1"/>
    <p:sldLayoutId id="2147485728" r:id="rId2"/>
    <p:sldLayoutId id="2147485729" r:id="rId3"/>
    <p:sldLayoutId id="2147485730" r:id="rId4"/>
    <p:sldLayoutId id="2147485731" r:id="rId5"/>
    <p:sldLayoutId id="2147485732" r:id="rId6"/>
    <p:sldLayoutId id="2147485733" r:id="rId7"/>
    <p:sldLayoutId id="2147485734" r:id="rId8"/>
    <p:sldLayoutId id="2147485735" r:id="rId9"/>
    <p:sldLayoutId id="2147485736" r:id="rId10"/>
    <p:sldLayoutId id="2147485737" r:id="rId11"/>
  </p:sldLayoutIdLst>
  <p:timing>
    <p:tnLst>
      <p:par>
        <p:cTn id="1" dur="indefinite" restart="never" nodeType="tmRoot"/>
      </p:par>
    </p:tnLst>
  </p:timing>
  <p:hf sldNum="0" hdr="0" dt="0"/>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sz="3200">
          <a:solidFill>
            <a:schemeClr val="tx1"/>
          </a:solidFill>
          <a:latin typeface="+mn-lt"/>
          <a:ea typeface="+mn-ea"/>
          <a:cs typeface="+mn-cs"/>
        </a:defRPr>
      </a:lvl1pPr>
      <a:lvl2pPr marL="444500" indent="-261938" algn="l" rtl="0" eaLnBrk="0" fontAlgn="base" hangingPunct="0">
        <a:spcBef>
          <a:spcPct val="20000"/>
        </a:spcBef>
        <a:spcAft>
          <a:spcPct val="0"/>
        </a:spcAft>
        <a:buChar char="–"/>
        <a:defRPr sz="2800">
          <a:solidFill>
            <a:schemeClr val="tx1"/>
          </a:solidFill>
          <a:latin typeface="+mn-lt"/>
          <a:cs typeface="+mn-cs"/>
        </a:defRPr>
      </a:lvl2pPr>
      <a:lvl3pPr marL="720725" indent="-274638" algn="l" rtl="0" eaLnBrk="0" fontAlgn="base" hangingPunct="0">
        <a:spcBef>
          <a:spcPct val="20000"/>
        </a:spcBef>
        <a:spcAft>
          <a:spcPct val="0"/>
        </a:spcAft>
        <a:buChar char="•"/>
        <a:defRPr sz="2400">
          <a:solidFill>
            <a:schemeClr val="tx1"/>
          </a:solidFill>
          <a:latin typeface="+mn-lt"/>
          <a:cs typeface="+mn-cs"/>
        </a:defRPr>
      </a:lvl3pPr>
      <a:lvl4pPr marL="987425" indent="-265113" algn="l" rtl="0" eaLnBrk="0" fontAlgn="base" hangingPunct="0">
        <a:spcBef>
          <a:spcPct val="20000"/>
        </a:spcBef>
        <a:spcAft>
          <a:spcPct val="0"/>
        </a:spcAft>
        <a:buChar char="–"/>
        <a:defRPr sz="2000">
          <a:solidFill>
            <a:schemeClr val="tx1"/>
          </a:solidFill>
          <a:latin typeface="+mn-lt"/>
          <a:cs typeface="+mn-cs"/>
        </a:defRPr>
      </a:lvl4pPr>
      <a:lvl5pPr marL="1254125" indent="-265113" algn="l" rtl="0" eaLnBrk="0" fontAlgn="base" hangingPunct="0">
        <a:spcBef>
          <a:spcPct val="20000"/>
        </a:spcBef>
        <a:spcAft>
          <a:spcPct val="0"/>
        </a:spcAft>
        <a:buChar char="»"/>
        <a:defRPr sz="2000">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624013"/>
            <a:ext cx="8524875" cy="4313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10595"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charset="0"/>
                <a:cs typeface="+mn-cs"/>
              </a:defRPr>
            </a:lvl1pPr>
          </a:lstStyle>
          <a:p>
            <a:pPr>
              <a:defRPr/>
            </a:pPr>
            <a:r>
              <a:rPr lang="tr-TR" smtClean="0"/>
              <a:t>İzmir İl Milli Eğitim Müdürlüğü Aday Öğretmen Yetiştirme Süreci Şubat 2016</a:t>
            </a:r>
            <a:endParaRPr lang="tr-TR"/>
          </a:p>
        </p:txBody>
      </p:sp>
      <p:sp>
        <p:nvSpPr>
          <p:cNvPr id="3076" name="Rectangle 7"/>
          <p:cNvSpPr>
            <a:spLocks noGrp="1" noChangeArrowheads="1"/>
          </p:cNvSpPr>
          <p:nvPr>
            <p:ph type="title"/>
          </p:nvPr>
        </p:nvSpPr>
        <p:spPr bwMode="gray">
          <a:xfrm>
            <a:off x="300038" y="100171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077"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charset="0"/>
                <a:cs typeface="Arial" charset="0"/>
              </a:rPr>
              <a:t>Page </a:t>
            </a:r>
            <a:r>
              <a:rPr lang="de-DE" sz="1000">
                <a:solidFill>
                  <a:srgbClr val="000000"/>
                </a:solidFill>
                <a:latin typeface="Arial" charset="0"/>
                <a:cs typeface="Arial" charset="0"/>
                <a:sym typeface="Wingdings" pitchFamily="2" charset="2"/>
              </a:rPr>
              <a:t></a:t>
            </a:r>
            <a:r>
              <a:rPr lang="de-DE" sz="1000">
                <a:solidFill>
                  <a:srgbClr val="000000"/>
                </a:solidFill>
                <a:latin typeface="Arial" charset="0"/>
                <a:cs typeface="Arial" charset="0"/>
              </a:rPr>
              <a:t> </a:t>
            </a:r>
            <a:fld id="{B85D6759-DAC2-443C-AC22-48AD41705719}" type="slidenum">
              <a:rPr lang="de-DE" sz="1000">
                <a:solidFill>
                  <a:srgbClr val="000000"/>
                </a:solidFill>
                <a:latin typeface="Arial" charset="0"/>
                <a:cs typeface="Arial" charset="0"/>
              </a:rPr>
              <a:pPr>
                <a:defRPr/>
              </a:pPr>
              <a:t>‹#›</a:t>
            </a:fld>
            <a:endParaRPr lang="de-DE" sz="1000">
              <a:solidFill>
                <a:srgbClr val="000000"/>
              </a:solidFill>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5750" r:id="rId1"/>
    <p:sldLayoutId id="2147485738" r:id="rId2"/>
    <p:sldLayoutId id="2147485739" r:id="rId3"/>
    <p:sldLayoutId id="2147485740" r:id="rId4"/>
    <p:sldLayoutId id="2147485741" r:id="rId5"/>
    <p:sldLayoutId id="2147485742" r:id="rId6"/>
    <p:sldLayoutId id="2147485743" r:id="rId7"/>
    <p:sldLayoutId id="2147485744" r:id="rId8"/>
    <p:sldLayoutId id="2147485745" r:id="rId9"/>
    <p:sldLayoutId id="2147485746" r:id="rId10"/>
    <p:sldLayoutId id="2147485747" r:id="rId11"/>
  </p:sldLayoutIdLst>
  <p:hf sldNum="0" hdr="0" dt="0"/>
  <p:txStyles>
    <p:titleStyle>
      <a:lvl1pPr algn="l" rtl="0" eaLnBrk="0" fontAlgn="base" hangingPunct="0">
        <a:lnSpc>
          <a:spcPct val="90000"/>
        </a:lnSpc>
        <a:spcBef>
          <a:spcPct val="0"/>
        </a:spcBef>
        <a:spcAft>
          <a:spcPct val="0"/>
        </a:spcAft>
        <a:defRPr sz="2200" b="1">
          <a:solidFill>
            <a:schemeClr val="tx1"/>
          </a:solidFill>
          <a:latin typeface="+mj-lt"/>
          <a:ea typeface="+mj-ea"/>
          <a:cs typeface="+mj-cs"/>
        </a:defRPr>
      </a:lvl1pPr>
      <a:lvl2pPr algn="l" rtl="0" eaLnBrk="0" fontAlgn="base" hangingPunct="0">
        <a:lnSpc>
          <a:spcPct val="90000"/>
        </a:lnSpc>
        <a:spcBef>
          <a:spcPct val="0"/>
        </a:spcBef>
        <a:spcAft>
          <a:spcPct val="0"/>
        </a:spcAft>
        <a:defRPr sz="2200" b="1">
          <a:solidFill>
            <a:schemeClr val="tx1"/>
          </a:solidFill>
          <a:latin typeface="Arial" charset="0"/>
          <a:cs typeface="Arial" charset="0"/>
        </a:defRPr>
      </a:lvl2pPr>
      <a:lvl3pPr algn="l" rtl="0" eaLnBrk="0" fontAlgn="base" hangingPunct="0">
        <a:lnSpc>
          <a:spcPct val="90000"/>
        </a:lnSpc>
        <a:spcBef>
          <a:spcPct val="0"/>
        </a:spcBef>
        <a:spcAft>
          <a:spcPct val="0"/>
        </a:spcAft>
        <a:defRPr sz="2200" b="1">
          <a:solidFill>
            <a:schemeClr val="tx1"/>
          </a:solidFill>
          <a:latin typeface="Arial" charset="0"/>
          <a:cs typeface="Arial" charset="0"/>
        </a:defRPr>
      </a:lvl3pPr>
      <a:lvl4pPr algn="l" rtl="0" eaLnBrk="0" fontAlgn="base" hangingPunct="0">
        <a:lnSpc>
          <a:spcPct val="90000"/>
        </a:lnSpc>
        <a:spcBef>
          <a:spcPct val="0"/>
        </a:spcBef>
        <a:spcAft>
          <a:spcPct val="0"/>
        </a:spcAft>
        <a:defRPr sz="2200" b="1">
          <a:solidFill>
            <a:schemeClr val="tx1"/>
          </a:solidFill>
          <a:latin typeface="Arial" charset="0"/>
          <a:cs typeface="Arial" charset="0"/>
        </a:defRPr>
      </a:lvl4pPr>
      <a:lvl5pPr algn="l" rtl="0" eaLnBrk="0" fontAlgn="base" hangingPunct="0">
        <a:lnSpc>
          <a:spcPct val="90000"/>
        </a:lnSpc>
        <a:spcBef>
          <a:spcPct val="0"/>
        </a:spcBef>
        <a:spcAft>
          <a:spcPct val="0"/>
        </a:spcAft>
        <a:defRPr sz="2200" b="1">
          <a:solidFill>
            <a:schemeClr val="tx1"/>
          </a:solidFill>
          <a:latin typeface="Arial" charset="0"/>
          <a:cs typeface="Arial" charset="0"/>
        </a:defRPr>
      </a:lvl5pPr>
      <a:lvl6pPr marL="457200" algn="l" rtl="0" fontAlgn="base">
        <a:lnSpc>
          <a:spcPct val="90000"/>
        </a:lnSpc>
        <a:spcBef>
          <a:spcPct val="0"/>
        </a:spcBef>
        <a:spcAft>
          <a:spcPct val="0"/>
        </a:spcAft>
        <a:defRPr sz="2200" b="1">
          <a:solidFill>
            <a:schemeClr val="tx1"/>
          </a:solidFill>
          <a:latin typeface="Arial" charset="0"/>
          <a:cs typeface="Arial" charset="0"/>
        </a:defRPr>
      </a:lvl6pPr>
      <a:lvl7pPr marL="914400" algn="l" rtl="0" fontAlgn="base">
        <a:lnSpc>
          <a:spcPct val="90000"/>
        </a:lnSpc>
        <a:spcBef>
          <a:spcPct val="0"/>
        </a:spcBef>
        <a:spcAft>
          <a:spcPct val="0"/>
        </a:spcAft>
        <a:defRPr sz="2200" b="1">
          <a:solidFill>
            <a:schemeClr val="tx1"/>
          </a:solidFill>
          <a:latin typeface="Arial" charset="0"/>
          <a:cs typeface="Arial" charset="0"/>
        </a:defRPr>
      </a:lvl7pPr>
      <a:lvl8pPr marL="1371600" algn="l" rtl="0" fontAlgn="base">
        <a:lnSpc>
          <a:spcPct val="90000"/>
        </a:lnSpc>
        <a:spcBef>
          <a:spcPct val="0"/>
        </a:spcBef>
        <a:spcAft>
          <a:spcPct val="0"/>
        </a:spcAft>
        <a:defRPr sz="2200" b="1">
          <a:solidFill>
            <a:schemeClr val="tx1"/>
          </a:solidFill>
          <a:latin typeface="Arial" charset="0"/>
          <a:cs typeface="Arial" charset="0"/>
        </a:defRPr>
      </a:lvl8pPr>
      <a:lvl9pPr marL="1828800" algn="l" rtl="0" fontAlgn="base">
        <a:lnSpc>
          <a:spcPct val="90000"/>
        </a:lnSpc>
        <a:spcBef>
          <a:spcPct val="0"/>
        </a:spcBef>
        <a:spcAft>
          <a:spcPct val="0"/>
        </a:spcAft>
        <a:defRPr sz="2200" b="1">
          <a:solidFill>
            <a:schemeClr val="tx1"/>
          </a:solidFill>
          <a:latin typeface="Arial" charset="0"/>
          <a:cs typeface="Arial" charset="0"/>
        </a:defRPr>
      </a:lvl9pPr>
    </p:titleStyle>
    <p:bodyStyle>
      <a:lvl1pPr marL="180975" indent="-180975" algn="l" rtl="0" eaLnBrk="0" fontAlgn="base" hangingPunct="0">
        <a:spcBef>
          <a:spcPct val="0"/>
        </a:spcBef>
        <a:spcAft>
          <a:spcPct val="40000"/>
        </a:spcAft>
        <a:buFont typeface="Wingdings" pitchFamily="2" charset="2"/>
        <a:buChar char="§"/>
        <a:defRPr sz="2000">
          <a:solidFill>
            <a:schemeClr val="tx1"/>
          </a:solidFill>
          <a:latin typeface="+mn-lt"/>
          <a:ea typeface="+mn-ea"/>
          <a:cs typeface="+mn-cs"/>
        </a:defRPr>
      </a:lvl1pPr>
      <a:lvl2pPr marL="444500" indent="-261938" algn="l" rtl="0" eaLnBrk="0" fontAlgn="base" hangingPunct="0">
        <a:spcBef>
          <a:spcPct val="0"/>
        </a:spcBef>
        <a:spcAft>
          <a:spcPct val="40000"/>
        </a:spcAft>
        <a:buChar char="–"/>
        <a:defRPr sz="2800">
          <a:solidFill>
            <a:schemeClr val="tx1"/>
          </a:solidFill>
          <a:latin typeface="+mn-lt"/>
          <a:cs typeface="+mn-cs"/>
        </a:defRPr>
      </a:lvl2pPr>
      <a:lvl3pPr marL="720725" indent="-274638" algn="l" rtl="0" eaLnBrk="0" fontAlgn="base" hangingPunct="0">
        <a:spcBef>
          <a:spcPct val="0"/>
        </a:spcBef>
        <a:spcAft>
          <a:spcPct val="40000"/>
        </a:spcAft>
        <a:buChar char="•"/>
        <a:defRPr sz="2400">
          <a:solidFill>
            <a:schemeClr val="tx1"/>
          </a:solidFill>
          <a:latin typeface="+mn-lt"/>
          <a:cs typeface="+mn-cs"/>
        </a:defRPr>
      </a:lvl3pPr>
      <a:lvl4pPr marL="987425" indent="-265113" algn="l" rtl="0" eaLnBrk="0" fontAlgn="base" hangingPunct="0">
        <a:spcBef>
          <a:spcPct val="0"/>
        </a:spcBef>
        <a:spcAft>
          <a:spcPct val="40000"/>
        </a:spcAft>
        <a:buChar char="–"/>
        <a:defRPr sz="2000">
          <a:solidFill>
            <a:schemeClr val="tx1"/>
          </a:solidFill>
          <a:latin typeface="+mn-lt"/>
          <a:cs typeface="+mn-cs"/>
        </a:defRPr>
      </a:lvl4pPr>
      <a:lvl5pPr marL="1254125" indent="-265113" algn="l" rtl="0" eaLnBrk="0" fontAlgn="base" hangingPunct="0">
        <a:spcBef>
          <a:spcPct val="0"/>
        </a:spcBef>
        <a:spcAft>
          <a:spcPct val="40000"/>
        </a:spcAft>
        <a:buChar char="»"/>
        <a:defRPr sz="2000">
          <a:solidFill>
            <a:schemeClr val="tx1"/>
          </a:solidFill>
          <a:latin typeface="+mn-lt"/>
          <a:cs typeface="+mn-cs"/>
        </a:defRPr>
      </a:lvl5pPr>
      <a:lvl6pPr marL="1711325" indent="-265113" algn="l" rtl="0" fontAlgn="base">
        <a:spcBef>
          <a:spcPct val="0"/>
        </a:spcBef>
        <a:spcAft>
          <a:spcPct val="40000"/>
        </a:spcAft>
        <a:buChar char="»"/>
        <a:defRPr>
          <a:solidFill>
            <a:schemeClr val="tx1"/>
          </a:solidFill>
          <a:latin typeface="+mn-lt"/>
          <a:cs typeface="+mn-cs"/>
        </a:defRPr>
      </a:lvl6pPr>
      <a:lvl7pPr marL="2168525" indent="-265113" algn="l" rtl="0" fontAlgn="base">
        <a:spcBef>
          <a:spcPct val="0"/>
        </a:spcBef>
        <a:spcAft>
          <a:spcPct val="40000"/>
        </a:spcAft>
        <a:buChar char="»"/>
        <a:defRPr>
          <a:solidFill>
            <a:schemeClr val="tx1"/>
          </a:solidFill>
          <a:latin typeface="+mn-lt"/>
          <a:cs typeface="+mn-cs"/>
        </a:defRPr>
      </a:lvl7pPr>
      <a:lvl8pPr marL="2625725" indent="-265113" algn="l" rtl="0" fontAlgn="base">
        <a:spcBef>
          <a:spcPct val="0"/>
        </a:spcBef>
        <a:spcAft>
          <a:spcPct val="40000"/>
        </a:spcAft>
        <a:buChar char="»"/>
        <a:defRPr>
          <a:solidFill>
            <a:schemeClr val="tx1"/>
          </a:solidFill>
          <a:latin typeface="+mn-lt"/>
          <a:cs typeface="+mn-cs"/>
        </a:defRPr>
      </a:lvl8pPr>
      <a:lvl9pPr marL="3082925" indent="-265113" algn="l" rtl="0" fontAlgn="base">
        <a:spcBef>
          <a:spcPct val="0"/>
        </a:spcBef>
        <a:spcAft>
          <a:spcPct val="4000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8.jpeg"/><Relationship Id="rId4" Type="http://schemas.openxmlformats.org/officeDocument/2006/relationships/hyperlink" Target="http://presentatio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hyperlink" Target="http://presentationload.com/"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0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8.jpeg"/><Relationship Id="rId4" Type="http://schemas.openxmlformats.org/officeDocument/2006/relationships/hyperlink" Target="http://presentationload.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presentationload.com/"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Form%201%20HAFTALIK%20&#199;ALI&#350;MA%20PROGRAMI%20(PLAN)%20&#214;RNEK.doc"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presentationload.com/"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hyperlink" Target="&#351;iir.mp4"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turkiye-de-iyi-ogretmen-olmak--ahmet-serif-izgoren.mp4"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Form%204%20-B%20&#214;&#286;RETMENL&#304;K%20UYGULAMASI%20DERS%20&#304;&#199;&#304;%20G&#214;ZLEM%20FORMU%20(DANI&#350;MAN).doc" TargetMode="External"/><Relationship Id="rId2" Type="http://schemas.openxmlformats.org/officeDocument/2006/relationships/hyperlink" Target="Form%204%20-A%20DERS%20&#304;&#199;&#304;%20UYGULAMA%20G&#214;ZLEM%20FORMU(DANI&#350;MAN).doc" TargetMode="Externa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presentationload.com/"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5.xml.rels><?xml version="1.0" encoding="UTF-8" standalone="yes"?>
<Relationships xmlns="http://schemas.openxmlformats.org/package/2006/relationships"><Relationship Id="rId2" Type="http://schemas.openxmlformats.org/officeDocument/2006/relationships/hyperlink" Target="file:///C:\Users\Bahtiyar%20TOLUNAY\Desktop\YAZI&#350;MALAR\_Bilgi%20Notu\2015%2012%2023%20Aday%20&#214;&#287;retmen%20Yeti&#351;tirme%20S&#252;reci%208\Form%202%20MEB%20-%20OTMG%20K&#305;lavuzu%20s.%2062.docx"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hyperlink" Target="Form%204%20-A%20DERS%20&#304;&#199;&#304;%20UYGULAMA%20G&#214;ZLEM%20FORMU(DANI&#350;MAN).doc" TargetMode="External"/><Relationship Id="rId2" Type="http://schemas.openxmlformats.org/officeDocument/2006/relationships/hyperlink" Target="Form%203%20DERS%20&#304;ZLEME%20FORMU%20(ADAY).docx" TargetMode="External"/><Relationship Id="rId1" Type="http://schemas.openxmlformats.org/officeDocument/2006/relationships/slideLayout" Target="../slideLayouts/slideLayout7.xml"/><Relationship Id="rId4" Type="http://schemas.openxmlformats.org/officeDocument/2006/relationships/hyperlink" Target="Form%204%20-B%20&#214;&#286;RETMENL&#304;K%20UYGULAMASI%20DERS%20&#304;&#199;&#304;%20G&#214;ZLEM%20FORMU%20(DANI&#350;MAN).doc"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hyperlink" Target="http://presentationload.com/"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hyperlink" Target="Form%205%20-%20K&#304;TAP%20DE&#286;ERLEND&#304;RME%20FORMU.docx" TargetMode="Externa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hyperlink" Target="http://presentationload.com/"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hyperlink" Target="bilgi-caginda-ogretmen-olmak.mp4" TargetMode="Externa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4" descr="F0840012"/>
          <p:cNvPicPr>
            <a:picLocks noChangeAspect="1" noChangeArrowheads="1"/>
          </p:cNvPicPr>
          <p:nvPr/>
        </p:nvPicPr>
        <p:blipFill>
          <a:blip r:embed="rId3" cstate="print"/>
          <a:srcRect t="11234" b="11548"/>
          <a:stretch>
            <a:fillRect/>
          </a:stretch>
        </p:blipFill>
        <p:spPr bwMode="auto">
          <a:xfrm>
            <a:off x="0" y="769938"/>
            <a:ext cx="9144000" cy="5295900"/>
          </a:xfrm>
          <a:prstGeom prst="rect">
            <a:avLst/>
          </a:prstGeom>
          <a:noFill/>
          <a:ln w="9525">
            <a:noFill/>
            <a:miter lim="800000"/>
            <a:headEnd/>
            <a:tailEnd/>
          </a:ln>
        </p:spPr>
      </p:pic>
      <p:sp>
        <p:nvSpPr>
          <p:cNvPr id="7171"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7172"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7177"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pic>
        <p:nvPicPr>
          <p:cNvPr id="344075" name="Picture 14" descr="F0840012"/>
          <p:cNvPicPr>
            <a:picLocks noChangeArrowheads="1"/>
          </p:cNvPicPr>
          <p:nvPr/>
        </p:nvPicPr>
        <p:blipFill>
          <a:blip r:embed="rId3" cstate="print"/>
          <a:srcRect t="11234" b="11548"/>
          <a:stretch>
            <a:fillRect/>
          </a:stretch>
        </p:blipFill>
        <p:spPr bwMode="auto">
          <a:xfrm>
            <a:off x="0" y="801688"/>
            <a:ext cx="9144000" cy="5297487"/>
          </a:xfrm>
          <a:prstGeom prst="rect">
            <a:avLst/>
          </a:prstGeom>
          <a:noFill/>
          <a:ln w="9525">
            <a:noFill/>
            <a:miter lim="800000"/>
            <a:headEnd/>
            <a:tailEnd/>
          </a:ln>
        </p:spPr>
      </p:pic>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7180" name="Rectangle 19">
            <a:hlinkClick r:id="rId4"/>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20" name="Picture 14" descr="F0840012"/>
          <p:cNvPicPr>
            <a:picLocks noChangeArrowheads="1"/>
          </p:cNvPicPr>
          <p:nvPr/>
        </p:nvPicPr>
        <p:blipFill>
          <a:blip r:embed="rId3" cstate="print"/>
          <a:srcRect t="11234" b="11548"/>
          <a:stretch>
            <a:fillRect/>
          </a:stretch>
        </p:blipFill>
        <p:spPr bwMode="auto">
          <a:xfrm>
            <a:off x="0" y="890588"/>
            <a:ext cx="9144000" cy="5297487"/>
          </a:xfrm>
          <a:prstGeom prst="rect">
            <a:avLst/>
          </a:prstGeom>
          <a:noFill/>
          <a:ln w="9525">
            <a:noFill/>
            <a:miter lim="800000"/>
            <a:headEnd/>
            <a:tailEnd/>
          </a:ln>
        </p:spPr>
      </p:pic>
      <p:pic>
        <p:nvPicPr>
          <p:cNvPr id="15" name="Picture 14" descr="F0840012"/>
          <p:cNvPicPr>
            <a:picLocks noChangeArrowheads="1"/>
          </p:cNvPicPr>
          <p:nvPr/>
        </p:nvPicPr>
        <p:blipFill>
          <a:blip r:embed="rId3" cstate="print"/>
          <a:srcRect t="11234" b="11548"/>
          <a:stretch>
            <a:fillRect/>
          </a:stretch>
        </p:blipFill>
        <p:spPr bwMode="auto">
          <a:xfrm>
            <a:off x="0" y="844550"/>
            <a:ext cx="9144000" cy="5297488"/>
          </a:xfrm>
          <a:prstGeom prst="rect">
            <a:avLst/>
          </a:prstGeom>
          <a:noFill/>
          <a:ln w="9525">
            <a:noFill/>
            <a:miter lim="800000"/>
            <a:headEnd/>
            <a:tailEnd/>
          </a:ln>
        </p:spPr>
      </p:pic>
      <p:pic>
        <p:nvPicPr>
          <p:cNvPr id="7183" name="Picture 16" descr="C:\Users\hakan\Documents\sinif yönetimi.jpg"/>
          <p:cNvPicPr>
            <a:picLocks noChangeAspect="1" noChangeArrowheads="1"/>
          </p:cNvPicPr>
          <p:nvPr/>
        </p:nvPicPr>
        <p:blipFill>
          <a:blip r:embed="rId5" cstate="print"/>
          <a:srcRect/>
          <a:stretch>
            <a:fillRect/>
          </a:stretch>
        </p:blipFill>
        <p:spPr bwMode="auto">
          <a:xfrm>
            <a:off x="777875" y="957263"/>
            <a:ext cx="7561263" cy="4856162"/>
          </a:xfrm>
          <a:prstGeom prst="rect">
            <a:avLst/>
          </a:prstGeom>
          <a:noFill/>
          <a:ln w="9525">
            <a:noFill/>
            <a:miter lim="800000"/>
            <a:headEnd/>
            <a:tailEnd/>
          </a:ln>
        </p:spPr>
      </p:pic>
      <p:pic>
        <p:nvPicPr>
          <p:cNvPr id="16" name="Picture 14" descr="F0840012"/>
          <p:cNvPicPr>
            <a:picLocks noChangeArrowheads="1"/>
          </p:cNvPicPr>
          <p:nvPr/>
        </p:nvPicPr>
        <p:blipFill>
          <a:blip r:embed="rId3" cstate="print"/>
          <a:srcRect t="11234" b="11548"/>
          <a:stretch>
            <a:fillRect/>
          </a:stretch>
        </p:blipFill>
        <p:spPr bwMode="auto">
          <a:xfrm>
            <a:off x="0" y="849313"/>
            <a:ext cx="9144000" cy="5297487"/>
          </a:xfrm>
          <a:prstGeom prst="rect">
            <a:avLst/>
          </a:prstGeom>
          <a:noFill/>
          <a:ln w="9525">
            <a:noFill/>
            <a:miter lim="800000"/>
            <a:headEnd/>
            <a:tailEnd/>
          </a:ln>
        </p:spPr>
      </p:pic>
      <p:sp>
        <p:nvSpPr>
          <p:cNvPr id="17" name="16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4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xit" presetSubtype="37" fill="hold" nodeType="afterEffect">
                                  <p:stCondLst>
                                    <p:cond delay="0"/>
                                  </p:stCondLst>
                                  <p:childTnLst>
                                    <p:animEffect transition="out" filter="barn(outVertical)">
                                      <p:cBhvr>
                                        <p:cTn id="6" dur="2000"/>
                                        <p:tgtEl>
                                          <p:spTgt spid="344075"/>
                                        </p:tgtEl>
                                      </p:cBhvr>
                                    </p:animEffect>
                                    <p:set>
                                      <p:cBhvr>
                                        <p:cTn id="7" dur="1" fill="hold">
                                          <p:stCondLst>
                                            <p:cond delay="1999"/>
                                          </p:stCondLst>
                                        </p:cTn>
                                        <p:tgtEl>
                                          <p:spTgt spid="344075"/>
                                        </p:tgtEl>
                                        <p:attrNameLst>
                                          <p:attrName>style.visibility</p:attrName>
                                        </p:attrNameLst>
                                      </p:cBhvr>
                                      <p:to>
                                        <p:strVal val="hidden"/>
                                      </p:to>
                                    </p:set>
                                  </p:childTnLst>
                                </p:cTn>
                              </p:par>
                            </p:childTnLst>
                          </p:cTn>
                        </p:par>
                        <p:par>
                          <p:cTn id="8" fill="hold" nodeType="afterGroup">
                            <p:stCondLst>
                              <p:cond delay="2000"/>
                            </p:stCondLst>
                            <p:childTnLst>
                              <p:par>
                                <p:cTn id="9" presetID="16" presetClass="exit" presetSubtype="37" fill="hold" nodeType="afterEffect">
                                  <p:stCondLst>
                                    <p:cond delay="0"/>
                                  </p:stCondLst>
                                  <p:childTnLst>
                                    <p:animEffect transition="out" filter="barn(outVertical)">
                                      <p:cBhvr>
                                        <p:cTn id="10" dur="2000"/>
                                        <p:tgtEl>
                                          <p:spTgt spid="20"/>
                                        </p:tgtEl>
                                      </p:cBhvr>
                                    </p:animEffect>
                                    <p:set>
                                      <p:cBhvr>
                                        <p:cTn id="11" dur="1" fill="hold">
                                          <p:stCondLst>
                                            <p:cond delay="1999"/>
                                          </p:stCondLst>
                                        </p:cTn>
                                        <p:tgtEl>
                                          <p:spTgt spid="20"/>
                                        </p:tgtEl>
                                        <p:attrNameLst>
                                          <p:attrName>style.visibility</p:attrName>
                                        </p:attrNameLst>
                                      </p:cBhvr>
                                      <p:to>
                                        <p:strVal val="hidden"/>
                                      </p:to>
                                    </p:set>
                                  </p:childTnLst>
                                </p:cTn>
                              </p:par>
                            </p:childTnLst>
                          </p:cTn>
                        </p:par>
                        <p:par>
                          <p:cTn id="12" fill="hold" nodeType="afterGroup">
                            <p:stCondLst>
                              <p:cond delay="4000"/>
                            </p:stCondLst>
                            <p:childTnLst>
                              <p:par>
                                <p:cTn id="13" presetID="16" presetClass="exit" presetSubtype="37" fill="hold" nodeType="afterEffect">
                                  <p:stCondLst>
                                    <p:cond delay="0"/>
                                  </p:stCondLst>
                                  <p:childTnLst>
                                    <p:animEffect transition="out" filter="barn(outVertical)">
                                      <p:cBhvr>
                                        <p:cTn id="14" dur="2000"/>
                                        <p:tgtEl>
                                          <p:spTgt spid="15"/>
                                        </p:tgtEl>
                                      </p:cBhvr>
                                    </p:animEffect>
                                    <p:set>
                                      <p:cBhvr>
                                        <p:cTn id="15" dur="1" fill="hold">
                                          <p:stCondLst>
                                            <p:cond delay="1999"/>
                                          </p:stCondLst>
                                        </p:cTn>
                                        <p:tgtEl>
                                          <p:spTgt spid="15"/>
                                        </p:tgtEl>
                                        <p:attrNameLst>
                                          <p:attrName>style.visibility</p:attrName>
                                        </p:attrNameLst>
                                      </p:cBhvr>
                                      <p:to>
                                        <p:strVal val="hidden"/>
                                      </p:to>
                                    </p:set>
                                  </p:childTnLst>
                                </p:cTn>
                              </p:par>
                            </p:childTnLst>
                          </p:cTn>
                        </p:par>
                        <p:par>
                          <p:cTn id="16" fill="hold" nodeType="afterGroup">
                            <p:stCondLst>
                              <p:cond delay="6000"/>
                            </p:stCondLst>
                            <p:childTnLst>
                              <p:par>
                                <p:cTn id="17" presetID="16" presetClass="exit" presetSubtype="37" fill="hold" nodeType="afterEffect">
                                  <p:stCondLst>
                                    <p:cond delay="0"/>
                                  </p:stCondLst>
                                  <p:childTnLst>
                                    <p:animEffect transition="out" filter="barn(outVertical)">
                                      <p:cBhvr>
                                        <p:cTn id="18" dur="2000"/>
                                        <p:tgtEl>
                                          <p:spTgt spid="16"/>
                                        </p:tgtEl>
                                      </p:cBhvr>
                                    </p:animEffect>
                                    <p:set>
                                      <p:cBhvr>
                                        <p:cTn id="19"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13"/>
          <p:cNvGrpSpPr>
            <a:grpSpLocks/>
          </p:cNvGrpSpPr>
          <p:nvPr/>
        </p:nvGrpSpPr>
        <p:grpSpPr bwMode="auto">
          <a:xfrm>
            <a:off x="0" y="871538"/>
            <a:ext cx="9144000" cy="5726112"/>
            <a:chOff x="0" y="0"/>
            <a:chExt cx="5760" cy="3747"/>
          </a:xfrm>
        </p:grpSpPr>
        <p:sp>
          <p:nvSpPr>
            <p:cNvPr id="17434"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7435"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7436"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7437"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741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7412" name="Group 26"/>
          <p:cNvGrpSpPr>
            <a:grpSpLocks/>
          </p:cNvGrpSpPr>
          <p:nvPr/>
        </p:nvGrpSpPr>
        <p:grpSpPr bwMode="auto">
          <a:xfrm>
            <a:off x="0" y="869950"/>
            <a:ext cx="2339975" cy="5522913"/>
            <a:chOff x="6408" y="661"/>
            <a:chExt cx="1718" cy="4055"/>
          </a:xfrm>
        </p:grpSpPr>
        <p:sp>
          <p:nvSpPr>
            <p:cNvPr id="17427"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7428" name="Group 28"/>
            <p:cNvGrpSpPr>
              <a:grpSpLocks/>
            </p:cNvGrpSpPr>
            <p:nvPr/>
          </p:nvGrpSpPr>
          <p:grpSpPr bwMode="auto">
            <a:xfrm>
              <a:off x="6408" y="661"/>
              <a:ext cx="1718" cy="3327"/>
              <a:chOff x="6408" y="661"/>
              <a:chExt cx="1718" cy="3327"/>
            </a:xfrm>
          </p:grpSpPr>
          <p:sp>
            <p:nvSpPr>
              <p:cNvPr id="17429"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7430"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7431"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7432"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7433"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741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7415"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7416"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7417"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7419"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17420"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7421"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7422"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17425" name="31 Dikdörtgen"/>
          <p:cNvSpPr>
            <a:spLocks noChangeArrowheads="1"/>
          </p:cNvSpPr>
          <p:nvPr/>
        </p:nvSpPr>
        <p:spPr bwMode="auto">
          <a:xfrm>
            <a:off x="1646238" y="3865563"/>
            <a:ext cx="7208837" cy="1200150"/>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(3) Performans değerlendirmesi, </a:t>
            </a:r>
            <a:r>
              <a:rPr lang="tr-TR" sz="2400" b="1" u="sng">
                <a:latin typeface="Tahoma" pitchFamily="34" charset="0"/>
                <a:cs typeface="Tahoma" pitchFamily="34" charset="0"/>
              </a:rPr>
              <a:t>bir dönemde en az iki ay fiilen </a:t>
            </a:r>
            <a:r>
              <a:rPr lang="tr-TR" sz="2400">
                <a:latin typeface="Tahoma" pitchFamily="34" charset="0"/>
                <a:cs typeface="Tahoma" pitchFamily="34" charset="0"/>
              </a:rPr>
              <a:t>öğretmenlik görevi yapan aday öğretmenler hakkında uygulanır.</a:t>
            </a:r>
            <a:endParaRPr lang="tr-TR" sz="2400"/>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56323"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56328"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56330" name="Rectangle 19">
            <a:hlinkClick r:id="rId3"/>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56331" name="Picture 16" descr="C:\Users\hakan\Documents\sinif yönetimi.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1458757" y="2087094"/>
            <a:ext cx="4431235" cy="1200329"/>
          </a:xfrm>
          <a:prstGeom prst="rect">
            <a:avLst/>
          </a:prstGeom>
          <a:noFill/>
          <a:sp3d>
            <a:bevelT prst="relaxedInset"/>
          </a:sp3d>
        </p:spPr>
        <p:txBody>
          <a:bodyPr anchor="ctr" anchorCtr="1">
            <a:spAutoFit/>
            <a:scene3d>
              <a:camera prst="perspectiveHeroicExtremeRightFacing" fov="5100000">
                <a:rot lat="470286" lon="19834791" rev="216525"/>
              </a:camera>
              <a:lightRig rig="threePt" dir="t"/>
            </a:scene3d>
          </a:bodyPr>
          <a:lstStyle/>
          <a:p>
            <a:pPr algn="ctr">
              <a:defRPr/>
            </a:pPr>
            <a:r>
              <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rPr>
              <a:t>Genel Değerlendirme              Soru-Cevap, Tartışma </a:t>
            </a:r>
            <a:endPar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endParaRP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endParaRPr lang="tr-T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5" name="1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20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20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pic>
        <p:nvPicPr>
          <p:cNvPr id="71683" name="Picture 2" descr="arkaplan"/>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Rectangle 19"/>
          <p:cNvSpPr>
            <a:spLocks noChangeArrowheads="1"/>
          </p:cNvSpPr>
          <p:nvPr/>
        </p:nvSpPr>
        <p:spPr bwMode="auto">
          <a:xfrm>
            <a:off x="0" y="5668963"/>
            <a:ext cx="9144000" cy="1341437"/>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71685" name="6 Dikdörtgen"/>
          <p:cNvSpPr>
            <a:spLocks noChangeArrowheads="1"/>
          </p:cNvSpPr>
          <p:nvPr/>
        </p:nvSpPr>
        <p:spPr bwMode="auto">
          <a:xfrm>
            <a:off x="522288" y="4554538"/>
            <a:ext cx="8332787" cy="646112"/>
          </a:xfrm>
          <a:prstGeom prst="rect">
            <a:avLst/>
          </a:prstGeom>
          <a:noFill/>
          <a:ln w="9525">
            <a:noFill/>
            <a:miter lim="800000"/>
            <a:headEnd/>
            <a:tailEnd/>
          </a:ln>
        </p:spPr>
        <p:txBody>
          <a:bodyPr wrap="none">
            <a:spAutoFit/>
          </a:bodyPr>
          <a:lstStyle/>
          <a:p>
            <a:r>
              <a:rPr lang="tr-TR" sz="3600" b="1" i="1"/>
              <a:t>Tohum düştüğü toprağa göre yeşerir.</a:t>
            </a:r>
            <a:endParaRPr lang="tr-TR" sz="3600" i="1"/>
          </a:p>
        </p:txBody>
      </p:sp>
      <p:sp>
        <p:nvSpPr>
          <p:cNvPr id="7" name="Rectangle 19"/>
          <p:cNvSpPr>
            <a:spLocks noChangeArrowheads="1"/>
          </p:cNvSpPr>
          <p:nvPr/>
        </p:nvSpPr>
        <p:spPr bwMode="auto">
          <a:xfrm>
            <a:off x="0" y="5705475"/>
            <a:ext cx="9144000" cy="136525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8"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9" name="8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split dir="in"/>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4" descr="F0840012"/>
          <p:cNvPicPr>
            <a:picLocks noChangeAspect="1" noChangeArrowheads="1"/>
          </p:cNvPicPr>
          <p:nvPr/>
        </p:nvPicPr>
        <p:blipFill>
          <a:blip r:embed="rId3" cstate="print"/>
          <a:srcRect t="11234" b="11548"/>
          <a:stretch>
            <a:fillRect/>
          </a:stretch>
        </p:blipFill>
        <p:spPr bwMode="auto">
          <a:xfrm>
            <a:off x="0" y="769938"/>
            <a:ext cx="9144000" cy="5295900"/>
          </a:xfrm>
          <a:prstGeom prst="rect">
            <a:avLst/>
          </a:prstGeom>
          <a:noFill/>
          <a:ln w="9525">
            <a:noFill/>
            <a:miter lim="800000"/>
            <a:headEnd/>
            <a:tailEnd/>
          </a:ln>
        </p:spPr>
      </p:pic>
      <p:sp>
        <p:nvSpPr>
          <p:cNvPr id="72707"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sz="2000">
              <a:solidFill>
                <a:srgbClr val="000000"/>
              </a:solidFill>
            </a:endParaRPr>
          </a:p>
        </p:txBody>
      </p:sp>
      <p:sp>
        <p:nvSpPr>
          <p:cNvPr id="72708"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sz="2000">
              <a:solidFill>
                <a:srgbClr val="000000"/>
              </a:solidFill>
            </a:endParaRPr>
          </a:p>
        </p:txBody>
      </p:sp>
      <p:sp>
        <p:nvSpPr>
          <p:cNvPr id="72709" name="Rectangle 5"/>
          <p:cNvSpPr>
            <a:spLocks noChangeArrowheads="1"/>
          </p:cNvSpPr>
          <p:nvPr/>
        </p:nvSpPr>
        <p:spPr bwMode="auto">
          <a:xfrm>
            <a:off x="0" y="6045200"/>
            <a:ext cx="9144000" cy="812800"/>
          </a:xfrm>
          <a:prstGeom prst="rect">
            <a:avLst/>
          </a:prstGeom>
          <a:solidFill>
            <a:schemeClr val="tx1"/>
          </a:solidFill>
          <a:ln w="9525">
            <a:solidFill>
              <a:schemeClr val="tx1"/>
            </a:solidFill>
            <a:miter lim="800000"/>
            <a:headEnd/>
            <a:tailEnd/>
          </a:ln>
        </p:spPr>
        <p:txBody>
          <a:bodyPr wrap="none" anchor="ctr"/>
          <a:lstStyle/>
          <a:p>
            <a:endParaRPr lang="tr-TR" sz="2000" noProof="1">
              <a:solidFill>
                <a:srgbClr val="000000"/>
              </a:solidFill>
            </a:endParaRPr>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sz="2000" dirty="0">
              <a:solidFill>
                <a:srgbClr val="000000"/>
              </a:solidFill>
              <a:latin typeface="Arial" charset="0"/>
              <a:cs typeface="Arial" charset="0"/>
            </a:endParaRPr>
          </a:p>
        </p:txBody>
      </p:sp>
      <p:sp>
        <p:nvSpPr>
          <p:cNvPr id="225290"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tr-TR" sz="2000" noProof="1">
              <a:solidFill>
                <a:srgbClr val="000000"/>
              </a:solidFill>
            </a:endParaRPr>
          </a:p>
        </p:txBody>
      </p:sp>
      <p:sp>
        <p:nvSpPr>
          <p:cNvPr id="72712" name="Rectangle 27"/>
          <p:cNvSpPr>
            <a:spLocks noChangeArrowheads="1"/>
          </p:cNvSpPr>
          <p:nvPr/>
        </p:nvSpPr>
        <p:spPr bwMode="auto">
          <a:xfrm flipH="1" flipV="1">
            <a:off x="777875" y="5113338"/>
            <a:ext cx="7566025" cy="931862"/>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tr-TR" sz="2000" noProof="1">
              <a:solidFill>
                <a:srgbClr val="000000"/>
              </a:solidFill>
            </a:endParaRPr>
          </a:p>
        </p:txBody>
      </p:sp>
      <p:pic>
        <p:nvPicPr>
          <p:cNvPr id="225292" name="Picture 14" descr="F0840012"/>
          <p:cNvPicPr>
            <a:picLocks noChangeArrowheads="1"/>
          </p:cNvPicPr>
          <p:nvPr/>
        </p:nvPicPr>
        <p:blipFill>
          <a:blip r:embed="rId3" cstate="print"/>
          <a:srcRect t="11234" b="11548"/>
          <a:stretch>
            <a:fillRect/>
          </a:stretch>
        </p:blipFill>
        <p:spPr bwMode="auto">
          <a:xfrm>
            <a:off x="0" y="741363"/>
            <a:ext cx="9144000" cy="5297487"/>
          </a:xfrm>
          <a:prstGeom prst="rect">
            <a:avLst/>
          </a:prstGeom>
          <a:noFill/>
          <a:ln w="9525">
            <a:noFill/>
            <a:miter lim="800000"/>
            <a:headEnd/>
            <a:tailEnd/>
          </a:ln>
        </p:spPr>
      </p:pic>
      <p:sp>
        <p:nvSpPr>
          <p:cNvPr id="225298" name="Rectangle 18"/>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sz="2000">
              <a:solidFill>
                <a:srgbClr val="000000"/>
              </a:solidFill>
            </a:endParaRPr>
          </a:p>
        </p:txBody>
      </p:sp>
      <p:sp>
        <p:nvSpPr>
          <p:cNvPr id="13" name="12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225292"/>
                                        </p:tgtEl>
                                        <p:attrNameLst>
                                          <p:attrName>style.visibility</p:attrName>
                                        </p:attrNameLst>
                                      </p:cBhvr>
                                      <p:to>
                                        <p:strVal val="visible"/>
                                      </p:to>
                                    </p:set>
                                    <p:animEffect transition="in" filter="barn(inVertical)">
                                      <p:cBhvr>
                                        <p:cTn id="7" dur="2000"/>
                                        <p:tgtEl>
                                          <p:spTgt spid="225292"/>
                                        </p:tgtEl>
                                      </p:cBhvr>
                                    </p:animEffect>
                                  </p:childTnLst>
                                </p:cTn>
                              </p:par>
                            </p:childTnLst>
                          </p:cTn>
                        </p:par>
                        <p:par>
                          <p:cTn id="8" fill="hold" nodeType="afterGroup">
                            <p:stCondLst>
                              <p:cond delay="2000"/>
                            </p:stCondLst>
                            <p:childTnLst>
                              <p:par>
                                <p:cTn id="9" presetID="26" presetClass="emph" presetSubtype="0" fill="hold" grpId="0" nodeType="afterEffect">
                                  <p:stCondLst>
                                    <p:cond delay="0"/>
                                  </p:stCondLst>
                                  <p:childTnLst>
                                    <p:animEffect transition="out" filter="fade">
                                      <p:cBhvr>
                                        <p:cTn id="10" dur="500" tmFilter="0, 0; .2, .5; .8, .5; 1, 0"/>
                                        <p:tgtEl>
                                          <p:spTgt spid="225298"/>
                                        </p:tgtEl>
                                      </p:cBhvr>
                                    </p:animEffect>
                                    <p:animScale>
                                      <p:cBhvr>
                                        <p:cTn id="11" dur="250" autoRev="1" fill="hold"/>
                                        <p:tgtEl>
                                          <p:spTgt spid="22529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4" descr="F0840012"/>
          <p:cNvPicPr>
            <a:picLocks noChangeAspect="1" noChangeArrowheads="1"/>
          </p:cNvPicPr>
          <p:nvPr/>
        </p:nvPicPr>
        <p:blipFill>
          <a:blip r:embed="rId3" cstate="print"/>
          <a:srcRect t="11234" b="11548"/>
          <a:stretch>
            <a:fillRect/>
          </a:stretch>
        </p:blipFill>
        <p:spPr bwMode="auto">
          <a:xfrm>
            <a:off x="0" y="769938"/>
            <a:ext cx="9144000" cy="5295900"/>
          </a:xfrm>
          <a:prstGeom prst="rect">
            <a:avLst/>
          </a:prstGeom>
          <a:noFill/>
          <a:ln w="9525">
            <a:noFill/>
            <a:miter lim="800000"/>
            <a:headEnd/>
            <a:tailEnd/>
          </a:ln>
        </p:spPr>
      </p:pic>
      <p:sp>
        <p:nvSpPr>
          <p:cNvPr id="73731"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sz="2000">
              <a:solidFill>
                <a:srgbClr val="000000"/>
              </a:solidFill>
            </a:endParaRPr>
          </a:p>
        </p:txBody>
      </p:sp>
      <p:sp>
        <p:nvSpPr>
          <p:cNvPr id="73732"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sz="2000">
              <a:solidFill>
                <a:srgbClr val="000000"/>
              </a:solidFill>
            </a:endParaRPr>
          </a:p>
        </p:txBody>
      </p:sp>
      <p:sp>
        <p:nvSpPr>
          <p:cNvPr id="73733" name="Rectangle 5"/>
          <p:cNvSpPr>
            <a:spLocks noChangeArrowheads="1"/>
          </p:cNvSpPr>
          <p:nvPr/>
        </p:nvSpPr>
        <p:spPr bwMode="auto">
          <a:xfrm>
            <a:off x="0" y="6045200"/>
            <a:ext cx="9144000" cy="812800"/>
          </a:xfrm>
          <a:prstGeom prst="rect">
            <a:avLst/>
          </a:prstGeom>
          <a:solidFill>
            <a:schemeClr val="tx1"/>
          </a:solidFill>
          <a:ln w="9525">
            <a:solidFill>
              <a:schemeClr val="tx1"/>
            </a:solidFill>
            <a:miter lim="800000"/>
            <a:headEnd/>
            <a:tailEnd/>
          </a:ln>
        </p:spPr>
        <p:txBody>
          <a:bodyPr wrap="none" anchor="ctr"/>
          <a:lstStyle/>
          <a:p>
            <a:endParaRPr lang="en-GB" sz="2000">
              <a:solidFill>
                <a:srgbClr val="000000"/>
              </a:solidFill>
            </a:endParaRPr>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sz="2000" dirty="0">
              <a:solidFill>
                <a:srgbClr val="000000"/>
              </a:solidFill>
              <a:latin typeface="Arial" charset="0"/>
              <a:cs typeface="Arial" charset="0"/>
            </a:endParaRPr>
          </a:p>
        </p:txBody>
      </p:sp>
      <p:sp>
        <p:nvSpPr>
          <p:cNvPr id="253962"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sz="2000" dirty="0">
              <a:solidFill>
                <a:srgbClr val="000000"/>
              </a:solidFill>
            </a:endParaRPr>
          </a:p>
        </p:txBody>
      </p:sp>
      <p:sp>
        <p:nvSpPr>
          <p:cNvPr id="73736" name="Rectangle 27"/>
          <p:cNvSpPr>
            <a:spLocks noChangeArrowheads="1"/>
          </p:cNvSpPr>
          <p:nvPr/>
        </p:nvSpPr>
        <p:spPr bwMode="auto">
          <a:xfrm flipH="1" flipV="1">
            <a:off x="777875" y="5113338"/>
            <a:ext cx="7566025" cy="931862"/>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sz="2000">
              <a:solidFill>
                <a:srgbClr val="000000"/>
              </a:solidFill>
            </a:endParaRPr>
          </a:p>
        </p:txBody>
      </p:sp>
      <p:pic>
        <p:nvPicPr>
          <p:cNvPr id="73737" name="Picture 14" descr="F0840012"/>
          <p:cNvPicPr>
            <a:picLocks noChangeArrowheads="1"/>
          </p:cNvPicPr>
          <p:nvPr/>
        </p:nvPicPr>
        <p:blipFill>
          <a:blip r:embed="rId3" cstate="print"/>
          <a:srcRect t="11234" b="11548"/>
          <a:stretch>
            <a:fillRect/>
          </a:stretch>
        </p:blipFill>
        <p:spPr bwMode="auto">
          <a:xfrm>
            <a:off x="0" y="741363"/>
            <a:ext cx="9144000" cy="5297487"/>
          </a:xfrm>
          <a:prstGeom prst="rect">
            <a:avLst/>
          </a:prstGeom>
          <a:noFill/>
          <a:ln w="9525">
            <a:noFill/>
            <a:miter lim="800000"/>
            <a:headEnd/>
            <a:tailEnd/>
          </a:ln>
        </p:spPr>
      </p:pic>
      <p:sp>
        <p:nvSpPr>
          <p:cNvPr id="253969" name="Rectangle 1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sz="2000">
              <a:solidFill>
                <a:srgbClr val="000000"/>
              </a:solidFill>
            </a:endParaRPr>
          </a:p>
        </p:txBody>
      </p:sp>
      <p:sp>
        <p:nvSpPr>
          <p:cNvPr id="16" name="15 Dikdörtgen"/>
          <p:cNvSpPr/>
          <p:nvPr/>
        </p:nvSpPr>
        <p:spPr>
          <a:xfrm>
            <a:off x="1752157" y="2967335"/>
            <a:ext cx="5639684" cy="923330"/>
          </a:xfrm>
          <a:prstGeom prst="rect">
            <a:avLst/>
          </a:prstGeom>
          <a:noFill/>
        </p:spPr>
        <p:txBody>
          <a:bodyPr wrap="none">
            <a:spAutoFit/>
          </a:bodyPr>
          <a:lstStyle/>
          <a:p>
            <a:pPr algn="ctr">
              <a:defRPr/>
            </a:pPr>
            <a:r>
              <a:rPr lang="tr-TR"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Estrangelo Edessa" pitchFamily="66" charset="0"/>
                <a:cs typeface="Estrangelo Edessa" pitchFamily="66" charset="0"/>
              </a:rPr>
              <a:t>İlginize Teşekkürler</a:t>
            </a:r>
            <a:endParaRPr lang="tr-TR" sz="54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Estrangelo Edessa" pitchFamily="66" charset="0"/>
              <a:cs typeface="Estrangelo Edessa" pitchFamily="66" charset="0"/>
            </a:endParaRPr>
          </a:p>
        </p:txBody>
      </p:sp>
      <p:sp>
        <p:nvSpPr>
          <p:cNvPr id="14" name="13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253969"/>
                                        </p:tgtEl>
                                      </p:cBhvr>
                                    </p:animEffect>
                                    <p:animScale>
                                      <p:cBhvr>
                                        <p:cTn id="7" dur="250" autoRev="1" fill="hold"/>
                                        <p:tgtEl>
                                          <p:spTgt spid="25396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6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13"/>
          <p:cNvGrpSpPr>
            <a:grpSpLocks/>
          </p:cNvGrpSpPr>
          <p:nvPr/>
        </p:nvGrpSpPr>
        <p:grpSpPr bwMode="auto">
          <a:xfrm>
            <a:off x="0" y="871538"/>
            <a:ext cx="9144000" cy="5726112"/>
            <a:chOff x="0" y="0"/>
            <a:chExt cx="5760" cy="3747"/>
          </a:xfrm>
        </p:grpSpPr>
        <p:sp>
          <p:nvSpPr>
            <p:cNvPr id="18458"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8459"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8460"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8461"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843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8436" name="Group 26"/>
          <p:cNvGrpSpPr>
            <a:grpSpLocks/>
          </p:cNvGrpSpPr>
          <p:nvPr/>
        </p:nvGrpSpPr>
        <p:grpSpPr bwMode="auto">
          <a:xfrm>
            <a:off x="0" y="869950"/>
            <a:ext cx="2339975" cy="5522913"/>
            <a:chOff x="6408" y="661"/>
            <a:chExt cx="1718" cy="4055"/>
          </a:xfrm>
        </p:grpSpPr>
        <p:sp>
          <p:nvSpPr>
            <p:cNvPr id="18451"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8452" name="Group 28"/>
            <p:cNvGrpSpPr>
              <a:grpSpLocks/>
            </p:cNvGrpSpPr>
            <p:nvPr/>
          </p:nvGrpSpPr>
          <p:grpSpPr bwMode="auto">
            <a:xfrm>
              <a:off x="6408" y="661"/>
              <a:ext cx="1718" cy="3327"/>
              <a:chOff x="6408" y="661"/>
              <a:chExt cx="1718" cy="3327"/>
            </a:xfrm>
          </p:grpSpPr>
          <p:sp>
            <p:nvSpPr>
              <p:cNvPr id="18453"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8454"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8455"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8456"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8457"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843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8439"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8440"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8441"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8443"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1844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844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844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18449" name="31 Dikdörtgen"/>
          <p:cNvSpPr>
            <a:spLocks noChangeArrowheads="1"/>
          </p:cNvSpPr>
          <p:nvPr/>
        </p:nvSpPr>
        <p:spPr bwMode="auto">
          <a:xfrm>
            <a:off x="1646238" y="3143250"/>
            <a:ext cx="7177087" cy="2678113"/>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657 sayılı Kanun ve diğer kanunlar uyarınca</a:t>
            </a:r>
          </a:p>
          <a:p>
            <a:pPr>
              <a:buFont typeface="Arial" pitchFamily="34" charset="0"/>
              <a:buAutoNum type="arabicPeriod"/>
            </a:pPr>
            <a:r>
              <a:rPr lang="tr-TR" sz="2400">
                <a:latin typeface="Tahoma" pitchFamily="34" charset="0"/>
                <a:cs typeface="Tahoma" pitchFamily="34" charset="0"/>
              </a:rPr>
              <a:t>Aylıksız izin almak suretiyle geçirilen süreler, </a:t>
            </a:r>
          </a:p>
          <a:p>
            <a:pPr>
              <a:buFont typeface="Arial" pitchFamily="34" charset="0"/>
              <a:buAutoNum type="arabicPeriod"/>
            </a:pPr>
            <a:r>
              <a:rPr lang="tr-TR" sz="2400">
                <a:latin typeface="Tahoma" pitchFamily="34" charset="0"/>
                <a:cs typeface="Tahoma" pitchFamily="34" charset="0"/>
              </a:rPr>
              <a:t>Her türlü kanuni izin ve sağlık raporları</a:t>
            </a:r>
          </a:p>
          <a:p>
            <a:pPr>
              <a:buFont typeface="Arial" pitchFamily="34" charset="0"/>
              <a:buAutoNum type="arabicPeriod"/>
            </a:pPr>
            <a:r>
              <a:rPr lang="tr-TR" sz="2400">
                <a:latin typeface="Tahoma" pitchFamily="34" charset="0"/>
                <a:cs typeface="Tahoma" pitchFamily="34" charset="0"/>
              </a:rPr>
              <a:t>Fiilen öğretmenlik görevi dışındaki geçici görevlendirmelerde geçen süreler bir dönemde </a:t>
            </a:r>
            <a:r>
              <a:rPr lang="tr-TR" sz="2400" b="1">
                <a:latin typeface="Tahoma" pitchFamily="34" charset="0"/>
                <a:cs typeface="Tahoma" pitchFamily="34" charset="0"/>
              </a:rPr>
              <a:t>iki ay fiilen öğretmenlik görevi </a:t>
            </a:r>
            <a:r>
              <a:rPr lang="tr-TR" sz="2400">
                <a:latin typeface="Tahoma" pitchFamily="34" charset="0"/>
                <a:cs typeface="Tahoma" pitchFamily="34" charset="0"/>
              </a:rPr>
              <a:t>yapma süresinden sayılmaz.</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13"/>
          <p:cNvGrpSpPr>
            <a:grpSpLocks/>
          </p:cNvGrpSpPr>
          <p:nvPr/>
        </p:nvGrpSpPr>
        <p:grpSpPr bwMode="auto">
          <a:xfrm>
            <a:off x="0" y="871538"/>
            <a:ext cx="9144000" cy="5726112"/>
            <a:chOff x="0" y="0"/>
            <a:chExt cx="5760" cy="3747"/>
          </a:xfrm>
        </p:grpSpPr>
        <p:sp>
          <p:nvSpPr>
            <p:cNvPr id="19482"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9483"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9484"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9485"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945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9460" name="Group 26"/>
          <p:cNvGrpSpPr>
            <a:grpSpLocks/>
          </p:cNvGrpSpPr>
          <p:nvPr/>
        </p:nvGrpSpPr>
        <p:grpSpPr bwMode="auto">
          <a:xfrm>
            <a:off x="0" y="869950"/>
            <a:ext cx="2339975" cy="5522913"/>
            <a:chOff x="6408" y="661"/>
            <a:chExt cx="1718" cy="4055"/>
          </a:xfrm>
        </p:grpSpPr>
        <p:sp>
          <p:nvSpPr>
            <p:cNvPr id="19475"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9476" name="Group 28"/>
            <p:cNvGrpSpPr>
              <a:grpSpLocks/>
            </p:cNvGrpSpPr>
            <p:nvPr/>
          </p:nvGrpSpPr>
          <p:grpSpPr bwMode="auto">
            <a:xfrm>
              <a:off x="6408" y="661"/>
              <a:ext cx="1718" cy="3327"/>
              <a:chOff x="6408" y="661"/>
              <a:chExt cx="1718" cy="3327"/>
            </a:xfrm>
          </p:grpSpPr>
          <p:sp>
            <p:nvSpPr>
              <p:cNvPr id="19477"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9478"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9479"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9480"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9481"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946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9463"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9464"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9465"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9467"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19468"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9469"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9470"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19473" name="31 Dikdörtgen"/>
          <p:cNvSpPr>
            <a:spLocks noChangeArrowheads="1"/>
          </p:cNvSpPr>
          <p:nvPr/>
        </p:nvSpPr>
        <p:spPr bwMode="auto">
          <a:xfrm>
            <a:off x="1616075" y="3467100"/>
            <a:ext cx="7146925" cy="1939925"/>
          </a:xfrm>
          <a:prstGeom prst="rect">
            <a:avLst/>
          </a:prstGeom>
          <a:noFill/>
          <a:ln w="9525">
            <a:noFill/>
            <a:miter lim="800000"/>
            <a:headEnd/>
            <a:tailEnd/>
          </a:ln>
        </p:spPr>
        <p:txBody>
          <a:bodyPr>
            <a:spAutoFit/>
          </a:bodyPr>
          <a:lstStyle/>
          <a:p>
            <a:pPr algn="just"/>
            <a:r>
              <a:rPr lang="tr-TR" sz="2400">
                <a:latin typeface="Tahoma" pitchFamily="34" charset="0"/>
                <a:cs typeface="Tahoma" pitchFamily="34" charset="0"/>
              </a:rPr>
              <a:t>(4) Üçüncü fıkrada belirtilen nedenlerle performans değerlendirmesi için öngörülen asgari çalışma süresinden daha az süre görevde bulunanların değerlendirmeleri takip eden dönemde/dönemlerde yapılır.</a:t>
            </a:r>
            <a:r>
              <a:rPr lang="tr-TR">
                <a:latin typeface="Tahoma" pitchFamily="34" charset="0"/>
                <a:cs typeface="Tahoma" pitchFamily="34" charset="0"/>
              </a:rPr>
              <a:t>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13"/>
          <p:cNvGrpSpPr>
            <a:grpSpLocks/>
          </p:cNvGrpSpPr>
          <p:nvPr/>
        </p:nvGrpSpPr>
        <p:grpSpPr bwMode="auto">
          <a:xfrm>
            <a:off x="0" y="871538"/>
            <a:ext cx="9144000" cy="5726112"/>
            <a:chOff x="0" y="0"/>
            <a:chExt cx="5760" cy="3747"/>
          </a:xfrm>
        </p:grpSpPr>
        <p:sp>
          <p:nvSpPr>
            <p:cNvPr id="205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05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05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05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048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0484" name="Group 26"/>
          <p:cNvGrpSpPr>
            <a:grpSpLocks/>
          </p:cNvGrpSpPr>
          <p:nvPr/>
        </p:nvGrpSpPr>
        <p:grpSpPr bwMode="auto">
          <a:xfrm>
            <a:off x="0" y="869950"/>
            <a:ext cx="2339975" cy="5522913"/>
            <a:chOff x="6408" y="661"/>
            <a:chExt cx="1718" cy="4055"/>
          </a:xfrm>
        </p:grpSpPr>
        <p:sp>
          <p:nvSpPr>
            <p:cNvPr id="20500"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0501" name="Group 28"/>
            <p:cNvGrpSpPr>
              <a:grpSpLocks/>
            </p:cNvGrpSpPr>
            <p:nvPr/>
          </p:nvGrpSpPr>
          <p:grpSpPr bwMode="auto">
            <a:xfrm>
              <a:off x="6408" y="661"/>
              <a:ext cx="1718" cy="3327"/>
              <a:chOff x="6408" y="661"/>
              <a:chExt cx="1718" cy="3327"/>
            </a:xfrm>
          </p:grpSpPr>
          <p:sp>
            <p:nvSpPr>
              <p:cNvPr id="20502"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0503"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0504"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0505"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0506"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048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0487" name="Rectangle 37"/>
          <p:cNvSpPr>
            <a:spLocks noChangeArrowheads="1"/>
          </p:cNvSpPr>
          <p:nvPr/>
        </p:nvSpPr>
        <p:spPr bwMode="auto">
          <a:xfrm>
            <a:off x="3981450" y="1655763"/>
            <a:ext cx="184150" cy="369887"/>
          </a:xfrm>
          <a:prstGeom prst="rect">
            <a:avLst/>
          </a:prstGeom>
          <a:noFill/>
          <a:ln w="9525">
            <a:noFill/>
            <a:miter lim="800000"/>
            <a:headEnd/>
            <a:tailEnd/>
          </a:ln>
        </p:spPr>
        <p:txBody>
          <a:bodyPr wrap="none">
            <a:spAutoFit/>
          </a:bodyPr>
          <a:lstStyle/>
          <a:p>
            <a:endParaRPr lang="en-GB">
              <a:solidFill>
                <a:schemeClr val="bg1"/>
              </a:solidFill>
            </a:endParaRPr>
          </a:p>
        </p:txBody>
      </p:sp>
      <p:sp>
        <p:nvSpPr>
          <p:cNvPr id="2048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048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0490"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0492"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0493"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0494"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0495"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0498" name="31 Dikdörtgen"/>
          <p:cNvSpPr>
            <a:spLocks noChangeArrowheads="1"/>
          </p:cNvSpPr>
          <p:nvPr/>
        </p:nvSpPr>
        <p:spPr bwMode="auto">
          <a:xfrm>
            <a:off x="1600200" y="3327400"/>
            <a:ext cx="7102475" cy="2308225"/>
          </a:xfrm>
          <a:prstGeom prst="rect">
            <a:avLst/>
          </a:prstGeom>
          <a:noFill/>
          <a:ln w="9525">
            <a:noFill/>
            <a:miter lim="800000"/>
            <a:headEnd/>
            <a:tailEnd/>
          </a:ln>
        </p:spPr>
        <p:txBody>
          <a:bodyPr>
            <a:spAutoFit/>
          </a:bodyPr>
          <a:lstStyle/>
          <a:p>
            <a:pPr algn="just"/>
            <a:r>
              <a:rPr lang="tr-TR" sz="2400">
                <a:latin typeface="Tahoma" pitchFamily="34" charset="0"/>
                <a:cs typeface="Tahoma" pitchFamily="34" charset="0"/>
              </a:rPr>
              <a:t>(5) Değerlendiricilerden biri ya da birden fazlasının bulunmadığı hallerde; </a:t>
            </a:r>
          </a:p>
          <a:p>
            <a:pPr algn="just">
              <a:buFontTx/>
              <a:buAutoNum type="alphaLcParenR"/>
            </a:pPr>
            <a:r>
              <a:rPr lang="tr-TR" sz="2400" b="1" u="sng">
                <a:latin typeface="Tahoma" pitchFamily="34" charset="0"/>
                <a:cs typeface="Tahoma" pitchFamily="34" charset="0"/>
              </a:rPr>
              <a:t>Maarif müfettişi yerine </a:t>
            </a:r>
            <a:r>
              <a:rPr lang="tr-TR" sz="2400">
                <a:latin typeface="Tahoma" pitchFamily="34" charset="0"/>
                <a:cs typeface="Tahoma" pitchFamily="34" charset="0"/>
              </a:rPr>
              <a:t>il millî eğitim müdürü tarafından, il millî eğitim müdür yardımcıları, ilçe millî eğitim müdürleri, il ve ilçe millî eğitim şube müdürleri ve şahsa bağlı eğitim uzmanları,</a:t>
            </a:r>
            <a:endParaRPr lang="tr-TR" sz="2400"/>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13"/>
          <p:cNvGrpSpPr>
            <a:grpSpLocks/>
          </p:cNvGrpSpPr>
          <p:nvPr/>
        </p:nvGrpSpPr>
        <p:grpSpPr bwMode="auto">
          <a:xfrm>
            <a:off x="0" y="871538"/>
            <a:ext cx="9144000" cy="5726112"/>
            <a:chOff x="0" y="0"/>
            <a:chExt cx="5760" cy="3747"/>
          </a:xfrm>
        </p:grpSpPr>
        <p:sp>
          <p:nvSpPr>
            <p:cNvPr id="2152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153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153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153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150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1508" name="Group 26"/>
          <p:cNvGrpSpPr>
            <a:grpSpLocks/>
          </p:cNvGrpSpPr>
          <p:nvPr/>
        </p:nvGrpSpPr>
        <p:grpSpPr bwMode="auto">
          <a:xfrm>
            <a:off x="0" y="869950"/>
            <a:ext cx="2339975" cy="5522913"/>
            <a:chOff x="6408" y="661"/>
            <a:chExt cx="1718" cy="4055"/>
          </a:xfrm>
        </p:grpSpPr>
        <p:sp>
          <p:nvSpPr>
            <p:cNvPr id="2152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1523" name="Group 28"/>
            <p:cNvGrpSpPr>
              <a:grpSpLocks/>
            </p:cNvGrpSpPr>
            <p:nvPr/>
          </p:nvGrpSpPr>
          <p:grpSpPr bwMode="auto">
            <a:xfrm>
              <a:off x="6408" y="661"/>
              <a:ext cx="1718" cy="3327"/>
              <a:chOff x="6408" y="661"/>
              <a:chExt cx="1718" cy="3327"/>
            </a:xfrm>
          </p:grpSpPr>
          <p:sp>
            <p:nvSpPr>
              <p:cNvPr id="2152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152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152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152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152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151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1511" name="Rectangle 37"/>
          <p:cNvSpPr>
            <a:spLocks noChangeArrowheads="1"/>
          </p:cNvSpPr>
          <p:nvPr/>
        </p:nvSpPr>
        <p:spPr bwMode="auto">
          <a:xfrm>
            <a:off x="3981450" y="1655763"/>
            <a:ext cx="184150" cy="369887"/>
          </a:xfrm>
          <a:prstGeom prst="rect">
            <a:avLst/>
          </a:prstGeom>
          <a:noFill/>
          <a:ln w="9525">
            <a:noFill/>
            <a:miter lim="800000"/>
            <a:headEnd/>
            <a:tailEnd/>
          </a:ln>
        </p:spPr>
        <p:txBody>
          <a:bodyPr wrap="none">
            <a:spAutoFit/>
          </a:bodyPr>
          <a:lstStyle/>
          <a:p>
            <a:endParaRPr lang="en-GB">
              <a:solidFill>
                <a:schemeClr val="bg1"/>
              </a:solidFill>
            </a:endParaRPr>
          </a:p>
        </p:txBody>
      </p:sp>
      <p:sp>
        <p:nvSpPr>
          <p:cNvPr id="21512"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1513"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1514"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1516"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1517"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1518"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1519"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1520" name="31 Dikdörtgen"/>
          <p:cNvSpPr>
            <a:spLocks noChangeArrowheads="1"/>
          </p:cNvSpPr>
          <p:nvPr/>
        </p:nvSpPr>
        <p:spPr bwMode="auto">
          <a:xfrm>
            <a:off x="1600200" y="3594100"/>
            <a:ext cx="7162800" cy="1570038"/>
          </a:xfrm>
          <a:prstGeom prst="rect">
            <a:avLst/>
          </a:prstGeom>
          <a:noFill/>
          <a:ln w="9525">
            <a:noFill/>
            <a:miter lim="800000"/>
            <a:headEnd/>
            <a:tailEnd/>
          </a:ln>
        </p:spPr>
        <p:txBody>
          <a:bodyPr>
            <a:spAutoFit/>
          </a:bodyPr>
          <a:lstStyle/>
          <a:p>
            <a:pPr algn="just"/>
            <a:r>
              <a:rPr lang="tr-TR" sz="2400" b="1" u="sng">
                <a:latin typeface="Tahoma" pitchFamily="34" charset="0"/>
                <a:cs typeface="Tahoma" pitchFamily="34" charset="0"/>
              </a:rPr>
              <a:t>Eğitim kurumu müdürü yerine </a:t>
            </a:r>
            <a:r>
              <a:rPr lang="tr-TR" sz="2400">
                <a:latin typeface="Tahoma" pitchFamily="34" charset="0"/>
                <a:cs typeface="Tahoma" pitchFamily="34" charset="0"/>
              </a:rPr>
              <a:t>ilçe millî eğitim müdürü tarafından, ilçe millî eğitim müdürlüğüne bağlı diğer eğitim kurumları yöneticileri, </a:t>
            </a:r>
          </a:p>
          <a:p>
            <a:pPr algn="just"/>
            <a:r>
              <a:rPr lang="tr-TR" sz="2400" b="1">
                <a:latin typeface="Tahoma" pitchFamily="34" charset="0"/>
                <a:cs typeface="Tahoma" pitchFamily="34" charset="0"/>
              </a:rPr>
              <a:t> </a:t>
            </a:r>
            <a:endParaRPr lang="tr-TR" sz="2400">
              <a:latin typeface="Tahoma" pitchFamily="34" charset="0"/>
              <a:cs typeface="Tahoma" pitchFamily="34" charset="0"/>
            </a:endParaRPr>
          </a:p>
        </p:txBody>
      </p:sp>
      <p:sp>
        <p:nvSpPr>
          <p:cNvPr id="29" name="28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13"/>
          <p:cNvGrpSpPr>
            <a:grpSpLocks/>
          </p:cNvGrpSpPr>
          <p:nvPr/>
        </p:nvGrpSpPr>
        <p:grpSpPr bwMode="auto">
          <a:xfrm>
            <a:off x="0" y="871538"/>
            <a:ext cx="9144000" cy="5726112"/>
            <a:chOff x="0" y="0"/>
            <a:chExt cx="5760" cy="3747"/>
          </a:xfrm>
        </p:grpSpPr>
        <p:sp>
          <p:nvSpPr>
            <p:cNvPr id="22555"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2556"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2557"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2558"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253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2532" name="Group 26"/>
          <p:cNvGrpSpPr>
            <a:grpSpLocks/>
          </p:cNvGrpSpPr>
          <p:nvPr/>
        </p:nvGrpSpPr>
        <p:grpSpPr bwMode="auto">
          <a:xfrm>
            <a:off x="0" y="869950"/>
            <a:ext cx="2339975" cy="5522913"/>
            <a:chOff x="6408" y="661"/>
            <a:chExt cx="1718" cy="4055"/>
          </a:xfrm>
        </p:grpSpPr>
        <p:sp>
          <p:nvSpPr>
            <p:cNvPr id="22548"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2549" name="Group 28"/>
            <p:cNvGrpSpPr>
              <a:grpSpLocks/>
            </p:cNvGrpSpPr>
            <p:nvPr/>
          </p:nvGrpSpPr>
          <p:grpSpPr bwMode="auto">
            <a:xfrm>
              <a:off x="6408" y="661"/>
              <a:ext cx="1718" cy="3327"/>
              <a:chOff x="6408" y="661"/>
              <a:chExt cx="1718" cy="3327"/>
            </a:xfrm>
          </p:grpSpPr>
          <p:sp>
            <p:nvSpPr>
              <p:cNvPr id="22550"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2551"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2552"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2553"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2554"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253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2535"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22536"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2537"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2538"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2540"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2541"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2542"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2543"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2546" name="31 Dikdörtgen"/>
          <p:cNvSpPr>
            <a:spLocks noChangeArrowheads="1"/>
          </p:cNvSpPr>
          <p:nvPr/>
        </p:nvSpPr>
        <p:spPr bwMode="auto">
          <a:xfrm>
            <a:off x="1600200" y="3081338"/>
            <a:ext cx="7192963" cy="2678112"/>
          </a:xfrm>
          <a:prstGeom prst="rect">
            <a:avLst/>
          </a:prstGeom>
          <a:noFill/>
          <a:ln w="9525">
            <a:noFill/>
            <a:miter lim="800000"/>
            <a:headEnd/>
            <a:tailEnd/>
          </a:ln>
        </p:spPr>
        <p:txBody>
          <a:bodyPr>
            <a:spAutoFit/>
          </a:bodyPr>
          <a:lstStyle/>
          <a:p>
            <a:pPr algn="just"/>
            <a:r>
              <a:rPr lang="tr-TR" sz="2400" b="1" u="sng">
                <a:latin typeface="Tahoma" pitchFamily="34" charset="0"/>
                <a:cs typeface="Tahoma" pitchFamily="34" charset="0"/>
              </a:rPr>
              <a:t>Danışman öğretmenin yerine </a:t>
            </a:r>
            <a:r>
              <a:rPr lang="tr-TR" sz="2400">
                <a:latin typeface="Tahoma" pitchFamily="34" charset="0"/>
                <a:cs typeface="Tahoma" pitchFamily="34" charset="0"/>
              </a:rPr>
              <a:t>eğitim kurumu müdürü tarafından eğitim kurumundaki diğer öğretmenler, eğitim kurumunda danışman öğretmen olarak görevlendirilecek öğretmen bulunmaması halinde ise ilçe millî eğitim müdürü tarafından aynı ilçede görev yapan diğer öğretmenler, arasından resen görevlendirme yapılır.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13"/>
          <p:cNvGrpSpPr>
            <a:grpSpLocks/>
          </p:cNvGrpSpPr>
          <p:nvPr/>
        </p:nvGrpSpPr>
        <p:grpSpPr bwMode="auto">
          <a:xfrm>
            <a:off x="0" y="871538"/>
            <a:ext cx="9144000" cy="5726112"/>
            <a:chOff x="0" y="0"/>
            <a:chExt cx="5760" cy="3747"/>
          </a:xfrm>
        </p:grpSpPr>
        <p:sp>
          <p:nvSpPr>
            <p:cNvPr id="23578"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3579"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3580"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3581"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355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3556" name="Group 26"/>
          <p:cNvGrpSpPr>
            <a:grpSpLocks/>
          </p:cNvGrpSpPr>
          <p:nvPr/>
        </p:nvGrpSpPr>
        <p:grpSpPr bwMode="auto">
          <a:xfrm>
            <a:off x="0" y="869950"/>
            <a:ext cx="2339975" cy="5522913"/>
            <a:chOff x="6408" y="661"/>
            <a:chExt cx="1718" cy="4055"/>
          </a:xfrm>
        </p:grpSpPr>
        <p:sp>
          <p:nvSpPr>
            <p:cNvPr id="23571"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3572" name="Group 28"/>
            <p:cNvGrpSpPr>
              <a:grpSpLocks/>
            </p:cNvGrpSpPr>
            <p:nvPr/>
          </p:nvGrpSpPr>
          <p:grpSpPr bwMode="auto">
            <a:xfrm>
              <a:off x="6408" y="661"/>
              <a:ext cx="1718" cy="3327"/>
              <a:chOff x="6408" y="661"/>
              <a:chExt cx="1718" cy="3327"/>
            </a:xfrm>
          </p:grpSpPr>
          <p:sp>
            <p:nvSpPr>
              <p:cNvPr id="23573"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3574"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3575"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3576"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3577"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355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3559"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3560"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3561"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3563"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356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356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356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3569" name="31 Dikdörtgen"/>
          <p:cNvSpPr>
            <a:spLocks noChangeArrowheads="1"/>
          </p:cNvSpPr>
          <p:nvPr/>
        </p:nvSpPr>
        <p:spPr bwMode="auto">
          <a:xfrm>
            <a:off x="1616075" y="3124200"/>
            <a:ext cx="7177088" cy="2678113"/>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(6)Bir dönemde kesintisiz iki ayı geçen rapor veya izin kullanma gibi hâllerden dolayı değerlendirme yapamayacaklar ile ölüm, devlet memurluğundan çıkarılma, istifa, görevden uzaklaştırılma, yer değiştirme ve benzeri nedenlerle değerlendirme yapamayacakların yerine beşinci fıkradaki usulle görevlendirme yapılır. </a:t>
            </a:r>
            <a:endParaRPr lang="tr-TR" sz="2400"/>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13"/>
          <p:cNvGrpSpPr>
            <a:grpSpLocks/>
          </p:cNvGrpSpPr>
          <p:nvPr/>
        </p:nvGrpSpPr>
        <p:grpSpPr bwMode="auto">
          <a:xfrm>
            <a:off x="0" y="871538"/>
            <a:ext cx="9144000" cy="5726112"/>
            <a:chOff x="0" y="0"/>
            <a:chExt cx="5760" cy="3747"/>
          </a:xfrm>
        </p:grpSpPr>
        <p:sp>
          <p:nvSpPr>
            <p:cNvPr id="24603"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460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4605"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460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457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4580" name="Group 26"/>
          <p:cNvGrpSpPr>
            <a:grpSpLocks/>
          </p:cNvGrpSpPr>
          <p:nvPr/>
        </p:nvGrpSpPr>
        <p:grpSpPr bwMode="auto">
          <a:xfrm>
            <a:off x="0" y="869950"/>
            <a:ext cx="2339975" cy="5522913"/>
            <a:chOff x="6408" y="661"/>
            <a:chExt cx="1718" cy="4055"/>
          </a:xfrm>
        </p:grpSpPr>
        <p:sp>
          <p:nvSpPr>
            <p:cNvPr id="24596"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4597" name="Group 28"/>
            <p:cNvGrpSpPr>
              <a:grpSpLocks/>
            </p:cNvGrpSpPr>
            <p:nvPr/>
          </p:nvGrpSpPr>
          <p:grpSpPr bwMode="auto">
            <a:xfrm>
              <a:off x="6408" y="661"/>
              <a:ext cx="1718" cy="3327"/>
              <a:chOff x="6408" y="661"/>
              <a:chExt cx="1718" cy="3327"/>
            </a:xfrm>
          </p:grpSpPr>
          <p:sp>
            <p:nvSpPr>
              <p:cNvPr id="24598"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4599"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4600"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4601"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4602"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458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4583"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4584"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4585"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4587"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4588"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4589"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4590"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4593" name="31 Dikdörtgen"/>
          <p:cNvSpPr>
            <a:spLocks noChangeArrowheads="1"/>
          </p:cNvSpPr>
          <p:nvPr/>
        </p:nvSpPr>
        <p:spPr bwMode="auto">
          <a:xfrm>
            <a:off x="2301875" y="3311525"/>
            <a:ext cx="4572000" cy="368300"/>
          </a:xfrm>
          <a:prstGeom prst="rect">
            <a:avLst/>
          </a:prstGeom>
          <a:noFill/>
          <a:ln w="9525">
            <a:noFill/>
            <a:miter lim="800000"/>
            <a:headEnd/>
            <a:tailEnd/>
          </a:ln>
        </p:spPr>
        <p:txBody>
          <a:bodyPr>
            <a:spAutoFit/>
          </a:bodyPr>
          <a:lstStyle/>
          <a:p>
            <a:endParaRPr lang="tr-TR"/>
          </a:p>
        </p:txBody>
      </p:sp>
      <p:sp>
        <p:nvSpPr>
          <p:cNvPr id="24594" name="32 Dikdörtgen"/>
          <p:cNvSpPr>
            <a:spLocks noChangeArrowheads="1"/>
          </p:cNvSpPr>
          <p:nvPr/>
        </p:nvSpPr>
        <p:spPr bwMode="auto">
          <a:xfrm>
            <a:off x="1570038" y="3203575"/>
            <a:ext cx="7223125" cy="2676525"/>
          </a:xfrm>
          <a:prstGeom prst="rect">
            <a:avLst/>
          </a:prstGeom>
          <a:noFill/>
          <a:ln w="9525">
            <a:noFill/>
            <a:miter lim="800000"/>
            <a:headEnd/>
            <a:tailEnd/>
          </a:ln>
        </p:spPr>
        <p:txBody>
          <a:bodyPr>
            <a:spAutoFit/>
          </a:bodyPr>
          <a:lstStyle/>
          <a:p>
            <a:pPr algn="just">
              <a:spcAft>
                <a:spcPts val="600"/>
              </a:spcAft>
            </a:pPr>
            <a:r>
              <a:rPr lang="tr-TR" sz="2400">
                <a:latin typeface="Tahoma" pitchFamily="34" charset="0"/>
                <a:cs typeface="Tahoma" pitchFamily="34" charset="0"/>
              </a:rPr>
              <a:t>(7) Tamamlanmış değerlendirmeler hariç olmak üzere, ölüm, devlet memurluğundan çıkarılma ve istifa dışındaki sebeplerle görevlerinden ayrılan değerlendiriciler, varsa performans değerlendirmeye ilişkin bilgi ve belgeleri, süreçte değerlendirilmek üzere yerlerine görevlendirilenlere ulaştırması için eğitim kurumu müdürüne tutanakla teslim eder.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13"/>
          <p:cNvGrpSpPr>
            <a:grpSpLocks/>
          </p:cNvGrpSpPr>
          <p:nvPr/>
        </p:nvGrpSpPr>
        <p:grpSpPr bwMode="auto">
          <a:xfrm>
            <a:off x="0" y="871538"/>
            <a:ext cx="9144000" cy="5726112"/>
            <a:chOff x="0" y="0"/>
            <a:chExt cx="5760" cy="3747"/>
          </a:xfrm>
        </p:grpSpPr>
        <p:sp>
          <p:nvSpPr>
            <p:cNvPr id="2562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562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562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563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560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5604" name="Group 26"/>
          <p:cNvGrpSpPr>
            <a:grpSpLocks/>
          </p:cNvGrpSpPr>
          <p:nvPr/>
        </p:nvGrpSpPr>
        <p:grpSpPr bwMode="auto">
          <a:xfrm>
            <a:off x="0" y="869950"/>
            <a:ext cx="2339975" cy="5522913"/>
            <a:chOff x="6408" y="661"/>
            <a:chExt cx="1718" cy="4055"/>
          </a:xfrm>
        </p:grpSpPr>
        <p:sp>
          <p:nvSpPr>
            <p:cNvPr id="25620"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5621" name="Group 28"/>
            <p:cNvGrpSpPr>
              <a:grpSpLocks/>
            </p:cNvGrpSpPr>
            <p:nvPr/>
          </p:nvGrpSpPr>
          <p:grpSpPr bwMode="auto">
            <a:xfrm>
              <a:off x="6408" y="661"/>
              <a:ext cx="1718" cy="3327"/>
              <a:chOff x="6408" y="661"/>
              <a:chExt cx="1718" cy="3327"/>
            </a:xfrm>
          </p:grpSpPr>
          <p:sp>
            <p:nvSpPr>
              <p:cNvPr id="25622"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5623"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5624"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5625"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5626"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560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5607" name="Rectangle 37"/>
          <p:cNvSpPr>
            <a:spLocks noChangeArrowheads="1"/>
          </p:cNvSpPr>
          <p:nvPr/>
        </p:nvSpPr>
        <p:spPr bwMode="auto">
          <a:xfrm>
            <a:off x="3981450" y="1655763"/>
            <a:ext cx="184150" cy="369887"/>
          </a:xfrm>
          <a:prstGeom prst="rect">
            <a:avLst/>
          </a:prstGeom>
          <a:noFill/>
          <a:ln w="9525">
            <a:noFill/>
            <a:miter lim="800000"/>
            <a:headEnd/>
            <a:tailEnd/>
          </a:ln>
        </p:spPr>
        <p:txBody>
          <a:bodyPr wrap="none">
            <a:spAutoFit/>
          </a:bodyPr>
          <a:lstStyle/>
          <a:p>
            <a:endParaRPr lang="en-GB">
              <a:solidFill>
                <a:schemeClr val="bg1"/>
              </a:solidFill>
            </a:endParaRPr>
          </a:p>
        </p:txBody>
      </p:sp>
      <p:sp>
        <p:nvSpPr>
          <p:cNvPr id="2560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560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5610"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5612"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5613"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5614"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5615"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5618" name="31 Dikdörtgen"/>
          <p:cNvSpPr>
            <a:spLocks noChangeArrowheads="1"/>
          </p:cNvSpPr>
          <p:nvPr/>
        </p:nvSpPr>
        <p:spPr bwMode="auto">
          <a:xfrm>
            <a:off x="1646238" y="3132138"/>
            <a:ext cx="7056437" cy="3494087"/>
          </a:xfrm>
          <a:prstGeom prst="rect">
            <a:avLst/>
          </a:prstGeom>
          <a:noFill/>
          <a:ln w="9525">
            <a:noFill/>
            <a:miter lim="800000"/>
            <a:headEnd/>
            <a:tailEnd/>
          </a:ln>
        </p:spPr>
        <p:txBody>
          <a:bodyPr>
            <a:spAutoFit/>
          </a:bodyPr>
          <a:lstStyle/>
          <a:p>
            <a:pPr>
              <a:spcAft>
                <a:spcPts val="600"/>
              </a:spcAft>
            </a:pPr>
            <a:r>
              <a:rPr lang="tr-TR" sz="2400">
                <a:latin typeface="Tahoma" pitchFamily="34" charset="0"/>
                <a:cs typeface="Tahoma" pitchFamily="34" charset="0"/>
              </a:rPr>
              <a:t>(8) Aday öğretmenlerin; boşanmış olsalar dahi eşleri, ikinci dereceye kadar (bu derece dâhil) kan ve kayın hısımları ve evlatlıkları değerlendirici olarak görevlendirilemez.                                                     (9) Birinci, ikinci ve üçüncü değerlendirme puanları her bir değerlendirme için değerlendiricilerin vermiş olduğu puanların aritmetik ortalaması alınarak ayrı ayrı belirlenir. </a:t>
            </a:r>
          </a:p>
          <a:p>
            <a:pPr algn="just">
              <a:spcAft>
                <a:spcPts val="600"/>
              </a:spcAft>
            </a:pPr>
            <a:endParaRPr lang="tr-TR" sz="2400">
              <a:latin typeface="Tahoma" pitchFamily="34" charset="0"/>
              <a:cs typeface="Tahoma" pitchFamily="34" charset="0"/>
            </a:endParaRP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13"/>
          <p:cNvGrpSpPr>
            <a:grpSpLocks/>
          </p:cNvGrpSpPr>
          <p:nvPr/>
        </p:nvGrpSpPr>
        <p:grpSpPr bwMode="auto">
          <a:xfrm>
            <a:off x="0" y="871538"/>
            <a:ext cx="9144000" cy="5726112"/>
            <a:chOff x="0" y="0"/>
            <a:chExt cx="5760" cy="3747"/>
          </a:xfrm>
        </p:grpSpPr>
        <p:sp>
          <p:nvSpPr>
            <p:cNvPr id="26650"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6651"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6652"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6653"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662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6628" name="Group 26"/>
          <p:cNvGrpSpPr>
            <a:grpSpLocks/>
          </p:cNvGrpSpPr>
          <p:nvPr/>
        </p:nvGrpSpPr>
        <p:grpSpPr bwMode="auto">
          <a:xfrm>
            <a:off x="0" y="869950"/>
            <a:ext cx="2339975" cy="5522913"/>
            <a:chOff x="6408" y="661"/>
            <a:chExt cx="1718" cy="4055"/>
          </a:xfrm>
        </p:grpSpPr>
        <p:sp>
          <p:nvSpPr>
            <p:cNvPr id="26643"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6644" name="Group 28"/>
            <p:cNvGrpSpPr>
              <a:grpSpLocks/>
            </p:cNvGrpSpPr>
            <p:nvPr/>
          </p:nvGrpSpPr>
          <p:grpSpPr bwMode="auto">
            <a:xfrm>
              <a:off x="6408" y="661"/>
              <a:ext cx="1718" cy="3327"/>
              <a:chOff x="6408" y="661"/>
              <a:chExt cx="1718" cy="3327"/>
            </a:xfrm>
          </p:grpSpPr>
          <p:sp>
            <p:nvSpPr>
              <p:cNvPr id="26645"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6646"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6647"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6648"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6649"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663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663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663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663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663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63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663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663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6641" name="31 Dikdörtgen"/>
          <p:cNvSpPr>
            <a:spLocks noChangeArrowheads="1"/>
          </p:cNvSpPr>
          <p:nvPr/>
        </p:nvSpPr>
        <p:spPr bwMode="auto">
          <a:xfrm>
            <a:off x="1660525" y="3357563"/>
            <a:ext cx="6996113" cy="2308225"/>
          </a:xfrm>
          <a:prstGeom prst="rect">
            <a:avLst/>
          </a:prstGeom>
          <a:noFill/>
          <a:ln w="9525">
            <a:noFill/>
            <a:miter lim="800000"/>
            <a:headEnd/>
            <a:tailEnd/>
          </a:ln>
        </p:spPr>
        <p:txBody>
          <a:bodyPr>
            <a:spAutoFit/>
          </a:bodyPr>
          <a:lstStyle/>
          <a:p>
            <a:pPr>
              <a:spcAft>
                <a:spcPts val="600"/>
              </a:spcAft>
            </a:pPr>
            <a:r>
              <a:rPr lang="tr-TR" sz="2400">
                <a:latin typeface="Tahoma" pitchFamily="34" charset="0"/>
                <a:cs typeface="Tahoma" pitchFamily="34" charset="0"/>
              </a:rPr>
              <a:t>Nihai performans değerlendirme puanının belirlenmesinde; birinci değerlendirme sonucunun </a:t>
            </a:r>
            <a:r>
              <a:rPr lang="tr-TR" sz="2400" b="1" u="sng">
                <a:latin typeface="Tahoma" pitchFamily="34" charset="0"/>
                <a:cs typeface="Tahoma" pitchFamily="34" charset="0"/>
              </a:rPr>
              <a:t>yüzde onu</a:t>
            </a:r>
            <a:r>
              <a:rPr lang="tr-TR" sz="2400">
                <a:latin typeface="Tahoma" pitchFamily="34" charset="0"/>
                <a:cs typeface="Tahoma" pitchFamily="34" charset="0"/>
              </a:rPr>
              <a:t>, ikinci değerlendirme sonucunun </a:t>
            </a:r>
            <a:r>
              <a:rPr lang="tr-TR" sz="2400" b="1" u="sng">
                <a:latin typeface="Tahoma" pitchFamily="34" charset="0"/>
                <a:cs typeface="Tahoma" pitchFamily="34" charset="0"/>
              </a:rPr>
              <a:t>yüzde otuzu</a:t>
            </a:r>
            <a:r>
              <a:rPr lang="tr-TR" sz="2400">
                <a:latin typeface="Tahoma" pitchFamily="34" charset="0"/>
                <a:cs typeface="Tahoma" pitchFamily="34" charset="0"/>
              </a:rPr>
              <a:t>, üçüncü değerlendirme sonucunun ise </a:t>
            </a:r>
            <a:r>
              <a:rPr lang="tr-TR" sz="2400" b="1" u="sng">
                <a:latin typeface="Tahoma" pitchFamily="34" charset="0"/>
                <a:cs typeface="Tahoma" pitchFamily="34" charset="0"/>
              </a:rPr>
              <a:t>yüzde altmışı</a:t>
            </a:r>
            <a:r>
              <a:rPr lang="tr-TR" sz="2400">
                <a:latin typeface="Tahoma" pitchFamily="34" charset="0"/>
                <a:cs typeface="Tahoma" pitchFamily="34" charset="0"/>
              </a:rPr>
              <a:t> dikkate alınır. Buçuklu puanlar bir üst tam puana tamamlanır.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4" descr="F0840012"/>
          <p:cNvPicPr>
            <a:picLocks noChangeAspect="1" noChangeArrowheads="1"/>
          </p:cNvPicPr>
          <p:nvPr/>
        </p:nvPicPr>
        <p:blipFill>
          <a:blip r:embed="rId3" cstate="print"/>
          <a:srcRect t="11234" b="11548"/>
          <a:stretch>
            <a:fillRect/>
          </a:stretch>
        </p:blipFill>
        <p:spPr bwMode="auto">
          <a:xfrm>
            <a:off x="0" y="769938"/>
            <a:ext cx="9144000" cy="5295900"/>
          </a:xfrm>
          <a:prstGeom prst="rect">
            <a:avLst/>
          </a:prstGeom>
          <a:noFill/>
          <a:ln w="9525">
            <a:noFill/>
            <a:miter lim="800000"/>
            <a:headEnd/>
            <a:tailEnd/>
          </a:ln>
        </p:spPr>
      </p:pic>
      <p:sp>
        <p:nvSpPr>
          <p:cNvPr id="8195"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8196"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8201"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8203" name="Rectangle 19">
            <a:hlinkClick r:id="rId4"/>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8204" name="Picture 16" descr="C:\Users\hakan\Documents\sinif yönetimi.jpg"/>
          <p:cNvPicPr>
            <a:picLocks noChangeAspect="1" noChangeArrowheads="1"/>
          </p:cNvPicPr>
          <p:nvPr/>
        </p:nvPicPr>
        <p:blipFill>
          <a:blip r:embed="rId5" cstate="print"/>
          <a:srcRect/>
          <a:stretch>
            <a:fillRect/>
          </a:stretch>
        </p:blipFill>
        <p:spPr bwMode="auto">
          <a:xfrm>
            <a:off x="718049" y="1036139"/>
            <a:ext cx="7588250" cy="4856163"/>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2239598" y="1799842"/>
            <a:ext cx="3289582" cy="2831544"/>
          </a:xfrm>
          <a:prstGeom prst="rect">
            <a:avLst/>
          </a:prstGeom>
          <a:noFill/>
          <a:sp3d>
            <a:bevelT prst="relaxedInset"/>
          </a:sp3d>
        </p:spPr>
        <p:txBody>
          <a:bodyPr anchor="ctr" anchorCtr="1">
            <a:spAutoFit/>
            <a:scene3d>
              <a:camera prst="perspectiveHeroicExtremeRightFacing" fov="5100000">
                <a:rot lat="470286" lon="19834791" rev="216525"/>
              </a:camera>
              <a:lightRig rig="threePt" dir="t"/>
            </a:scene3d>
          </a:bodyPr>
          <a:lstStyle/>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Aday Öğretmen Yetiştirme </a:t>
            </a:r>
            <a:r>
              <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rPr>
              <a:t>Süreci </a:t>
            </a:r>
          </a:p>
          <a:p>
            <a:pPr algn="ctr">
              <a:defRPr/>
            </a:pPr>
            <a:r>
              <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rPr>
              <a:t>I. Oturum </a:t>
            </a:r>
            <a:endPar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endParaRP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Hakan ZORLU</a:t>
            </a:r>
          </a:p>
          <a:p>
            <a:pPr algn="ctr">
              <a:defRPr/>
            </a:pPr>
            <a:r>
              <a:rPr lang="tr-TR" sz="1400" b="1" spc="50" dirty="0">
                <a:ln w="11430"/>
                <a:solidFill>
                  <a:srgbClr val="A70B16"/>
                </a:solidFill>
                <a:effectLst>
                  <a:outerShdw blurRad="76200" dist="50800" dir="5400000" algn="tl" rotWithShape="0">
                    <a:srgbClr val="000000">
                      <a:alpha val="65000"/>
                    </a:srgbClr>
                  </a:outerShdw>
                </a:effectLst>
                <a:latin typeface="Arial" charset="0"/>
                <a:cs typeface="Arial" charset="0"/>
              </a:rPr>
              <a:t>Ahmet Şefika Kilimci Özel Eğitim İş Uygulama Merkezi Müdürü</a:t>
            </a:r>
          </a:p>
          <a:p>
            <a:pPr algn="ctr">
              <a:defRPr/>
            </a:pPr>
            <a:endPar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6" name="15 Altbilgi Yer Tutucusu"/>
          <p:cNvSpPr>
            <a:spLocks noGrp="1"/>
          </p:cNvSpPr>
          <p:nvPr>
            <p:ph type="ftr" sz="quarter" idx="10"/>
          </p:nvPr>
        </p:nvSpPr>
        <p:spPr/>
        <p:txBody>
          <a:bodyPr/>
          <a:lstStyle/>
          <a:p>
            <a:pPr>
              <a:defRPr/>
            </a:pPr>
            <a:r>
              <a:rPr lang="tr-TR" dirty="0" smtClean="0"/>
              <a:t>İzmir İl Milli Eğitim Müdürlüğü Aday Öğretmen Yetiştirme Süreci Şubat 2016</a:t>
            </a:r>
            <a:endParaRPr lang="tr-TR" dirty="0"/>
          </a:p>
        </p:txBody>
      </p:sp>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20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20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fade">
                                      <p:cBhvr>
                                        <p:cTn id="17" dur="2000"/>
                                        <p:tgtEl>
                                          <p:spTgt spid="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xEl>
                                              <p:pRg st="3" end="3"/>
                                            </p:txEl>
                                          </p:spTgt>
                                        </p:tgtEl>
                                        <p:attrNameLst>
                                          <p:attrName>style.visibility</p:attrName>
                                        </p:attrNameLst>
                                      </p:cBhvr>
                                      <p:to>
                                        <p:strVal val="visible"/>
                                      </p:to>
                                    </p:set>
                                    <p:animEffect transition="in" filter="fade">
                                      <p:cBhvr>
                                        <p:cTn id="22" dur="2000"/>
                                        <p:tgtEl>
                                          <p:spTgt spid="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13"/>
          <p:cNvGrpSpPr>
            <a:grpSpLocks/>
          </p:cNvGrpSpPr>
          <p:nvPr/>
        </p:nvGrpSpPr>
        <p:grpSpPr bwMode="auto">
          <a:xfrm>
            <a:off x="0" y="871538"/>
            <a:ext cx="9144000" cy="5726112"/>
            <a:chOff x="0" y="0"/>
            <a:chExt cx="5760" cy="3747"/>
          </a:xfrm>
        </p:grpSpPr>
        <p:sp>
          <p:nvSpPr>
            <p:cNvPr id="27675"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7676"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7677"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7678"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765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7652" name="Group 26"/>
          <p:cNvGrpSpPr>
            <a:grpSpLocks/>
          </p:cNvGrpSpPr>
          <p:nvPr/>
        </p:nvGrpSpPr>
        <p:grpSpPr bwMode="auto">
          <a:xfrm>
            <a:off x="0" y="869950"/>
            <a:ext cx="2339975" cy="5522913"/>
            <a:chOff x="6408" y="661"/>
            <a:chExt cx="1718" cy="4055"/>
          </a:xfrm>
        </p:grpSpPr>
        <p:sp>
          <p:nvSpPr>
            <p:cNvPr id="27668"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7669" name="Group 28"/>
            <p:cNvGrpSpPr>
              <a:grpSpLocks/>
            </p:cNvGrpSpPr>
            <p:nvPr/>
          </p:nvGrpSpPr>
          <p:grpSpPr bwMode="auto">
            <a:xfrm>
              <a:off x="6408" y="661"/>
              <a:ext cx="1718" cy="3327"/>
              <a:chOff x="6408" y="661"/>
              <a:chExt cx="1718" cy="3327"/>
            </a:xfrm>
          </p:grpSpPr>
          <p:sp>
            <p:nvSpPr>
              <p:cNvPr id="27670"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7671"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7672"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7673"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7674"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765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7655" name="Rectangle 37"/>
          <p:cNvSpPr>
            <a:spLocks noChangeArrowheads="1"/>
          </p:cNvSpPr>
          <p:nvPr/>
        </p:nvSpPr>
        <p:spPr bwMode="auto">
          <a:xfrm>
            <a:off x="3981450" y="1655763"/>
            <a:ext cx="184150" cy="369887"/>
          </a:xfrm>
          <a:prstGeom prst="rect">
            <a:avLst/>
          </a:prstGeom>
          <a:noFill/>
          <a:ln w="9525">
            <a:noFill/>
            <a:miter lim="800000"/>
            <a:headEnd/>
            <a:tailEnd/>
          </a:ln>
        </p:spPr>
        <p:txBody>
          <a:bodyPr wrap="none">
            <a:spAutoFit/>
          </a:bodyPr>
          <a:lstStyle/>
          <a:p>
            <a:endParaRPr lang="en-GB">
              <a:solidFill>
                <a:schemeClr val="bg1"/>
              </a:solidFill>
            </a:endParaRPr>
          </a:p>
        </p:txBody>
      </p:sp>
      <p:sp>
        <p:nvSpPr>
          <p:cNvPr id="27656"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7657"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7658"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7660"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7661"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7662"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7663"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7666" name="31 Dikdörtgen"/>
          <p:cNvSpPr>
            <a:spLocks noChangeArrowheads="1"/>
          </p:cNvSpPr>
          <p:nvPr/>
        </p:nvSpPr>
        <p:spPr bwMode="auto">
          <a:xfrm>
            <a:off x="1722438" y="3116263"/>
            <a:ext cx="7162800" cy="3494087"/>
          </a:xfrm>
          <a:prstGeom prst="rect">
            <a:avLst/>
          </a:prstGeom>
          <a:noFill/>
          <a:ln w="9525">
            <a:noFill/>
            <a:miter lim="800000"/>
            <a:headEnd/>
            <a:tailEnd/>
          </a:ln>
        </p:spPr>
        <p:txBody>
          <a:bodyPr>
            <a:spAutoFit/>
          </a:bodyPr>
          <a:lstStyle/>
          <a:p>
            <a:pPr>
              <a:spcAft>
                <a:spcPts val="600"/>
              </a:spcAft>
            </a:pPr>
            <a:r>
              <a:rPr lang="tr-TR" sz="2400">
                <a:latin typeface="Tahoma" pitchFamily="34" charset="0"/>
                <a:cs typeface="Tahoma" pitchFamily="34" charset="0"/>
              </a:rPr>
              <a:t>Nihai performans değerlendirme puanı yüz üzerinden </a:t>
            </a:r>
            <a:r>
              <a:rPr lang="tr-TR" sz="2400" b="1" u="sng">
                <a:latin typeface="Tahoma" pitchFamily="34" charset="0"/>
                <a:cs typeface="Tahoma" pitchFamily="34" charset="0"/>
              </a:rPr>
              <a:t>en az elli </a:t>
            </a:r>
            <a:r>
              <a:rPr lang="tr-TR" sz="2400">
                <a:latin typeface="Tahoma" pitchFamily="34" charset="0"/>
                <a:cs typeface="Tahoma" pitchFamily="34" charset="0"/>
              </a:rPr>
              <a:t>ve üzerinde olan aday öğretmenler performans değerlendirmesinde başarılı sayılır ve sınava girmeye hak kazanır.                           (10) Performans değerlendirmesinde başarılı olamayan aday öğretmenler, aday öğretmen unvanını kaybeder ve </a:t>
            </a:r>
            <a:r>
              <a:rPr lang="tr-TR" sz="2400" b="1" u="sng">
                <a:latin typeface="Tahoma" pitchFamily="34" charset="0"/>
                <a:cs typeface="Tahoma" pitchFamily="34" charset="0"/>
              </a:rPr>
              <a:t>memuriyetle ilişikleri kesilir.</a:t>
            </a:r>
            <a:r>
              <a:rPr lang="tr-TR" sz="2400">
                <a:latin typeface="Tahoma" pitchFamily="34" charset="0"/>
                <a:cs typeface="Tahoma" pitchFamily="34" charset="0"/>
              </a:rPr>
              <a:t> </a:t>
            </a:r>
          </a:p>
          <a:p>
            <a:pPr>
              <a:spcAft>
                <a:spcPts val="600"/>
              </a:spcAft>
            </a:pPr>
            <a:r>
              <a:rPr lang="tr-TR" sz="2400">
                <a:latin typeface="Tahoma" pitchFamily="34" charset="0"/>
                <a:cs typeface="Tahoma" pitchFamily="34" charset="0"/>
              </a:rPr>
              <a:t>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13"/>
          <p:cNvGrpSpPr>
            <a:grpSpLocks/>
          </p:cNvGrpSpPr>
          <p:nvPr/>
        </p:nvGrpSpPr>
        <p:grpSpPr bwMode="auto">
          <a:xfrm>
            <a:off x="0" y="871538"/>
            <a:ext cx="9144000" cy="5726112"/>
            <a:chOff x="0" y="0"/>
            <a:chExt cx="5760" cy="3747"/>
          </a:xfrm>
        </p:grpSpPr>
        <p:sp>
          <p:nvSpPr>
            <p:cNvPr id="2869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870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870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870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867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8676" name="Group 26"/>
          <p:cNvGrpSpPr>
            <a:grpSpLocks/>
          </p:cNvGrpSpPr>
          <p:nvPr/>
        </p:nvGrpSpPr>
        <p:grpSpPr bwMode="auto">
          <a:xfrm>
            <a:off x="0" y="869950"/>
            <a:ext cx="2339975" cy="5522913"/>
            <a:chOff x="6408" y="661"/>
            <a:chExt cx="1718" cy="4055"/>
          </a:xfrm>
        </p:grpSpPr>
        <p:sp>
          <p:nvSpPr>
            <p:cNvPr id="2869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8693" name="Group 28"/>
            <p:cNvGrpSpPr>
              <a:grpSpLocks/>
            </p:cNvGrpSpPr>
            <p:nvPr/>
          </p:nvGrpSpPr>
          <p:grpSpPr bwMode="auto">
            <a:xfrm>
              <a:off x="6408" y="661"/>
              <a:ext cx="1718" cy="3327"/>
              <a:chOff x="6408" y="661"/>
              <a:chExt cx="1718" cy="3327"/>
            </a:xfrm>
          </p:grpSpPr>
          <p:sp>
            <p:nvSpPr>
              <p:cNvPr id="2869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869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869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869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869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867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8679"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28680"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8681"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8682"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400" b="1" i="1">
                <a:solidFill>
                  <a:schemeClr val="accent2"/>
                </a:solidFill>
              </a:rPr>
              <a:t> </a:t>
            </a:r>
            <a:endParaRPr lang="en-US" sz="24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8684"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8685"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8686"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8687"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8690" name="31 Dikdörtgen"/>
          <p:cNvSpPr>
            <a:spLocks noChangeArrowheads="1"/>
          </p:cNvSpPr>
          <p:nvPr/>
        </p:nvSpPr>
        <p:spPr bwMode="auto">
          <a:xfrm>
            <a:off x="1600200" y="3132138"/>
            <a:ext cx="7146925" cy="3124200"/>
          </a:xfrm>
          <a:prstGeom prst="rect">
            <a:avLst/>
          </a:prstGeom>
          <a:noFill/>
          <a:ln w="9525">
            <a:noFill/>
            <a:miter lim="800000"/>
            <a:headEnd/>
            <a:tailEnd/>
          </a:ln>
        </p:spPr>
        <p:txBody>
          <a:bodyPr>
            <a:spAutoFit/>
          </a:bodyPr>
          <a:lstStyle/>
          <a:p>
            <a:pPr algn="just">
              <a:spcAft>
                <a:spcPts val="600"/>
              </a:spcAft>
            </a:pPr>
            <a:r>
              <a:rPr lang="tr-TR" sz="2400">
                <a:latin typeface="Tahoma" pitchFamily="34" charset="0"/>
                <a:cs typeface="Tahoma" pitchFamily="34" charset="0"/>
              </a:rPr>
              <a:t>Ancak bunlardan aday öğretmenliğe başlamadan önce ilgili mevzuatına göre devlet memurluğunda adaylıkları kaldırılarak asıl memurluğa atanmış olanlar, Bakanlıkta kazanılmış hak aylık derecelerine uygun </a:t>
            </a:r>
            <a:r>
              <a:rPr lang="tr-TR" sz="2400" b="1" u="sng">
                <a:latin typeface="Tahoma" pitchFamily="34" charset="0"/>
                <a:cs typeface="Tahoma" pitchFamily="34" charset="0"/>
              </a:rPr>
              <a:t>memur kadrolarına atanır</a:t>
            </a:r>
            <a:r>
              <a:rPr lang="tr-TR" sz="2400">
                <a:latin typeface="Tahoma" pitchFamily="34" charset="0"/>
                <a:cs typeface="Tahoma" pitchFamily="34" charset="0"/>
              </a:rPr>
              <a:t>. </a:t>
            </a:r>
          </a:p>
          <a:p>
            <a:pPr algn="just">
              <a:spcAft>
                <a:spcPts val="600"/>
              </a:spcAft>
            </a:pPr>
            <a:r>
              <a:rPr lang="tr-TR" sz="2400">
                <a:latin typeface="Tahoma" pitchFamily="34" charset="0"/>
                <a:cs typeface="Tahoma" pitchFamily="34" charset="0"/>
              </a:rPr>
              <a:t>Başarısız olan aday öğretmenlerin başarısızlığa neden olan durumları değerlendiriciler tarafından belgelendirilir.</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13"/>
          <p:cNvGrpSpPr>
            <a:grpSpLocks/>
          </p:cNvGrpSpPr>
          <p:nvPr/>
        </p:nvGrpSpPr>
        <p:grpSpPr bwMode="auto">
          <a:xfrm>
            <a:off x="0" y="871538"/>
            <a:ext cx="9144000" cy="5726112"/>
            <a:chOff x="0" y="0"/>
            <a:chExt cx="5760" cy="3747"/>
          </a:xfrm>
        </p:grpSpPr>
        <p:sp>
          <p:nvSpPr>
            <p:cNvPr id="2972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972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2972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2973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2969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29700" name="Group 26"/>
          <p:cNvGrpSpPr>
            <a:grpSpLocks/>
          </p:cNvGrpSpPr>
          <p:nvPr/>
        </p:nvGrpSpPr>
        <p:grpSpPr bwMode="auto">
          <a:xfrm>
            <a:off x="0" y="869950"/>
            <a:ext cx="2339975" cy="5522913"/>
            <a:chOff x="6408" y="661"/>
            <a:chExt cx="1718" cy="4055"/>
          </a:xfrm>
        </p:grpSpPr>
        <p:sp>
          <p:nvSpPr>
            <p:cNvPr id="29720"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29721" name="Group 28"/>
            <p:cNvGrpSpPr>
              <a:grpSpLocks/>
            </p:cNvGrpSpPr>
            <p:nvPr/>
          </p:nvGrpSpPr>
          <p:grpSpPr bwMode="auto">
            <a:xfrm>
              <a:off x="6408" y="661"/>
              <a:ext cx="1718" cy="3327"/>
              <a:chOff x="6408" y="661"/>
              <a:chExt cx="1718" cy="3327"/>
            </a:xfrm>
          </p:grpSpPr>
          <p:sp>
            <p:nvSpPr>
              <p:cNvPr id="29722"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29723"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29724"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29725"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29726"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2970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29703"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2970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29705"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9706"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29708"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endParaRPr lang="en-US" sz="2000" dirty="0">
              <a:latin typeface="Arial" charset="0"/>
              <a:cs typeface="Arial" charset="0"/>
            </a:endParaRPr>
          </a:p>
        </p:txBody>
      </p:sp>
      <p:sp>
        <p:nvSpPr>
          <p:cNvPr id="2971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2971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2971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29717" name="31 Dikdörtgen"/>
          <p:cNvSpPr>
            <a:spLocks noChangeArrowheads="1"/>
          </p:cNvSpPr>
          <p:nvPr/>
        </p:nvSpPr>
        <p:spPr bwMode="auto">
          <a:xfrm>
            <a:off x="2132013" y="1689100"/>
            <a:ext cx="6281737" cy="461963"/>
          </a:xfrm>
          <a:prstGeom prst="rect">
            <a:avLst/>
          </a:prstGeom>
          <a:noFill/>
          <a:ln w="9525">
            <a:noFill/>
            <a:miter lim="800000"/>
            <a:headEnd/>
            <a:tailEnd/>
          </a:ln>
        </p:spPr>
        <p:txBody>
          <a:bodyPr wrap="none">
            <a:spAutoFit/>
          </a:bodyPr>
          <a:lstStyle/>
          <a:p>
            <a:pPr algn="just">
              <a:spcAft>
                <a:spcPts val="600"/>
              </a:spcAft>
            </a:pPr>
            <a:r>
              <a:rPr lang="tr-TR" sz="2400" b="1">
                <a:solidFill>
                  <a:srgbClr val="FF0000"/>
                </a:solidFill>
                <a:latin typeface="Tahoma" pitchFamily="34" charset="0"/>
                <a:cs typeface="Tahoma" pitchFamily="34" charset="0"/>
              </a:rPr>
              <a:t>Sınava ilişkin usul ve esaslar</a:t>
            </a:r>
            <a:r>
              <a:rPr lang="tr-TR" sz="2400" b="1">
                <a:latin typeface="Tahoma" pitchFamily="34" charset="0"/>
                <a:cs typeface="Tahoma" pitchFamily="34" charset="0"/>
              </a:rPr>
              <a:t> Madde 19</a:t>
            </a:r>
            <a:r>
              <a:rPr lang="tr-TR" sz="2400" b="1">
                <a:solidFill>
                  <a:srgbClr val="FF0000"/>
                </a:solidFill>
                <a:latin typeface="Tahoma" pitchFamily="34" charset="0"/>
                <a:cs typeface="Tahoma" pitchFamily="34" charset="0"/>
              </a:rPr>
              <a:t> </a:t>
            </a:r>
          </a:p>
        </p:txBody>
      </p:sp>
      <p:sp>
        <p:nvSpPr>
          <p:cNvPr id="29718" name="32 Dikdörtgen"/>
          <p:cNvSpPr>
            <a:spLocks noChangeArrowheads="1"/>
          </p:cNvSpPr>
          <p:nvPr/>
        </p:nvSpPr>
        <p:spPr bwMode="auto">
          <a:xfrm>
            <a:off x="1554163" y="3097213"/>
            <a:ext cx="7208837" cy="3048000"/>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(1) Sınav, göreve başlama tarihine göre </a:t>
            </a:r>
            <a:r>
              <a:rPr lang="tr-TR" sz="2400" b="1" u="sng">
                <a:latin typeface="Tahoma" pitchFamily="34" charset="0"/>
                <a:cs typeface="Tahoma" pitchFamily="34" charset="0"/>
              </a:rPr>
              <a:t>en az bir yıl fiilen çalışan</a:t>
            </a:r>
            <a:r>
              <a:rPr lang="tr-TR" sz="2400">
                <a:latin typeface="Tahoma" pitchFamily="34" charset="0"/>
                <a:cs typeface="Tahoma" pitchFamily="34" charset="0"/>
              </a:rPr>
              <a:t> ve </a:t>
            </a:r>
            <a:r>
              <a:rPr lang="tr-TR" sz="2400" b="1" u="sng">
                <a:latin typeface="Tahoma" pitchFamily="34" charset="0"/>
                <a:cs typeface="Tahoma" pitchFamily="34" charset="0"/>
              </a:rPr>
              <a:t>performans değerlendirmesinde başarılı olan </a:t>
            </a:r>
            <a:r>
              <a:rPr lang="tr-TR" sz="2400">
                <a:latin typeface="Tahoma" pitchFamily="34" charset="0"/>
                <a:cs typeface="Tahoma" pitchFamily="34" charset="0"/>
              </a:rPr>
              <a:t>aday öğretmenlere, Bakanlıkça belirlenecek merkezlerde ve tarihlerde yapılır. 657 sayılı Kanun ve diğer kanunlar uyarınca aylıksız izin almak suretiyle geçirilen süreler, en az bir yıllık fiili çalışma süresinden sayılmaz. </a:t>
            </a:r>
            <a:endParaRPr lang="tr-TR" sz="2400"/>
          </a:p>
        </p:txBody>
      </p:sp>
      <p:sp>
        <p:nvSpPr>
          <p:cNvPr id="33" name="32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13"/>
          <p:cNvGrpSpPr>
            <a:grpSpLocks/>
          </p:cNvGrpSpPr>
          <p:nvPr/>
        </p:nvGrpSpPr>
        <p:grpSpPr bwMode="auto">
          <a:xfrm>
            <a:off x="0" y="871538"/>
            <a:ext cx="9144000" cy="5726112"/>
            <a:chOff x="0" y="0"/>
            <a:chExt cx="5760" cy="3747"/>
          </a:xfrm>
        </p:grpSpPr>
        <p:sp>
          <p:nvSpPr>
            <p:cNvPr id="3074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074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074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074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072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0724" name="Group 26"/>
          <p:cNvGrpSpPr>
            <a:grpSpLocks/>
          </p:cNvGrpSpPr>
          <p:nvPr/>
        </p:nvGrpSpPr>
        <p:grpSpPr bwMode="auto">
          <a:xfrm>
            <a:off x="0" y="869950"/>
            <a:ext cx="2339975" cy="5522913"/>
            <a:chOff x="6408" y="661"/>
            <a:chExt cx="1718" cy="4055"/>
          </a:xfrm>
        </p:grpSpPr>
        <p:sp>
          <p:nvSpPr>
            <p:cNvPr id="3073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0740" name="Group 28"/>
            <p:cNvGrpSpPr>
              <a:grpSpLocks/>
            </p:cNvGrpSpPr>
            <p:nvPr/>
          </p:nvGrpSpPr>
          <p:grpSpPr bwMode="auto">
            <a:xfrm>
              <a:off x="6408" y="661"/>
              <a:ext cx="1718" cy="3327"/>
              <a:chOff x="6408" y="661"/>
              <a:chExt cx="1718" cy="3327"/>
            </a:xfrm>
          </p:grpSpPr>
          <p:sp>
            <p:nvSpPr>
              <p:cNvPr id="3074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074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074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074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074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072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0727"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0728"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0729"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0731"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3073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073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073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0737" name="27 Dikdörtgen"/>
          <p:cNvSpPr>
            <a:spLocks noChangeArrowheads="1"/>
          </p:cNvSpPr>
          <p:nvPr/>
        </p:nvSpPr>
        <p:spPr bwMode="auto">
          <a:xfrm>
            <a:off x="1646238" y="3119438"/>
            <a:ext cx="7223125" cy="2754312"/>
          </a:xfrm>
          <a:prstGeom prst="rect">
            <a:avLst/>
          </a:prstGeom>
          <a:noFill/>
          <a:ln w="9525">
            <a:noFill/>
            <a:miter lim="800000"/>
            <a:headEnd/>
            <a:tailEnd/>
          </a:ln>
        </p:spPr>
        <p:txBody>
          <a:bodyPr>
            <a:spAutoFit/>
          </a:bodyPr>
          <a:lstStyle/>
          <a:p>
            <a:pPr>
              <a:spcAft>
                <a:spcPts val="600"/>
              </a:spcAft>
            </a:pPr>
            <a:r>
              <a:rPr lang="tr-TR" sz="2400">
                <a:latin typeface="Tahoma" pitchFamily="34" charset="0"/>
                <a:cs typeface="Tahoma" pitchFamily="34" charset="0"/>
              </a:rPr>
              <a:t>(2) Sınavın, yazılı ve sözlü olarak yapılması halinde önce yazılı sınav, bu sınav sonuçlarının açıklanmasını beklemeden de sözlü sınav yapılır. </a:t>
            </a:r>
          </a:p>
          <a:p>
            <a:pPr>
              <a:spcAft>
                <a:spcPts val="600"/>
              </a:spcAft>
            </a:pPr>
            <a:r>
              <a:rPr lang="tr-TR" sz="2400">
                <a:latin typeface="Tahoma" pitchFamily="34" charset="0"/>
                <a:cs typeface="Tahoma" pitchFamily="34" charset="0"/>
              </a:rPr>
              <a:t>(3) Sınava girmeye hak kazandığı halde kabul edilebilir belge ile ispatı mümkün mazeretleri nedeniyle sınava katılamayanlar, göreve başlamalarından sonraki ilk sınava alınır.</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3"/>
          <p:cNvGrpSpPr>
            <a:grpSpLocks/>
          </p:cNvGrpSpPr>
          <p:nvPr/>
        </p:nvGrpSpPr>
        <p:grpSpPr bwMode="auto">
          <a:xfrm>
            <a:off x="0" y="871538"/>
            <a:ext cx="9144000" cy="5726112"/>
            <a:chOff x="0" y="0"/>
            <a:chExt cx="5760" cy="3747"/>
          </a:xfrm>
        </p:grpSpPr>
        <p:sp>
          <p:nvSpPr>
            <p:cNvPr id="31770"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1771"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1772"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1773"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174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1748" name="Group 26"/>
          <p:cNvGrpSpPr>
            <a:grpSpLocks/>
          </p:cNvGrpSpPr>
          <p:nvPr/>
        </p:nvGrpSpPr>
        <p:grpSpPr bwMode="auto">
          <a:xfrm>
            <a:off x="0" y="869950"/>
            <a:ext cx="2339975" cy="5522913"/>
            <a:chOff x="6408" y="661"/>
            <a:chExt cx="1718" cy="4055"/>
          </a:xfrm>
        </p:grpSpPr>
        <p:sp>
          <p:nvSpPr>
            <p:cNvPr id="31763"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1764" name="Group 28"/>
            <p:cNvGrpSpPr>
              <a:grpSpLocks/>
            </p:cNvGrpSpPr>
            <p:nvPr/>
          </p:nvGrpSpPr>
          <p:grpSpPr bwMode="auto">
            <a:xfrm>
              <a:off x="6408" y="661"/>
              <a:ext cx="1718" cy="3327"/>
              <a:chOff x="6408" y="661"/>
              <a:chExt cx="1718" cy="3327"/>
            </a:xfrm>
          </p:grpSpPr>
          <p:sp>
            <p:nvSpPr>
              <p:cNvPr id="31765"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1766"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1767"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1768"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1769"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175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175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175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175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175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3175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175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175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1761" name="27 Dikdörtgen"/>
          <p:cNvSpPr>
            <a:spLocks noChangeArrowheads="1"/>
          </p:cNvSpPr>
          <p:nvPr/>
        </p:nvSpPr>
        <p:spPr bwMode="auto">
          <a:xfrm>
            <a:off x="1630363" y="3033713"/>
            <a:ext cx="7116762" cy="3048000"/>
          </a:xfrm>
          <a:prstGeom prst="rect">
            <a:avLst/>
          </a:prstGeom>
          <a:noFill/>
          <a:ln w="9525">
            <a:noFill/>
            <a:miter lim="800000"/>
            <a:headEnd/>
            <a:tailEnd/>
          </a:ln>
        </p:spPr>
        <p:txBody>
          <a:bodyPr>
            <a:spAutoFit/>
          </a:bodyPr>
          <a:lstStyle/>
          <a:p>
            <a:pPr algn="just"/>
            <a:r>
              <a:rPr lang="tr-TR" sz="2400">
                <a:latin typeface="Tahoma" pitchFamily="34" charset="0"/>
                <a:cs typeface="Tahoma" pitchFamily="34" charset="0"/>
              </a:rPr>
              <a:t>(1) Yazılı ve sözlü sınavların her biri 100 tam puan üzerinden değerlendirilir. Yazılı ve sözlü sınavlardan alınan puanların aritmetik ortalaması aday öğretmenin başarı puanını oluşturur. Başarı puanı </a:t>
            </a:r>
            <a:r>
              <a:rPr lang="tr-TR" sz="2400" b="1" u="sng">
                <a:latin typeface="Tahoma" pitchFamily="34" charset="0"/>
                <a:cs typeface="Tahoma" pitchFamily="34" charset="0"/>
              </a:rPr>
              <a:t>altmış ve üzerinde </a:t>
            </a:r>
            <a:r>
              <a:rPr lang="tr-TR" sz="2400">
                <a:latin typeface="Tahoma" pitchFamily="34" charset="0"/>
                <a:cs typeface="Tahoma" pitchFamily="34" charset="0"/>
              </a:rPr>
              <a:t>olan aday öğretmenler başarılı sayılır. </a:t>
            </a:r>
          </a:p>
          <a:p>
            <a:pPr algn="just"/>
            <a:r>
              <a:rPr lang="tr-TR" sz="2400">
                <a:latin typeface="Tahoma" pitchFamily="34" charset="0"/>
                <a:cs typeface="Tahoma" pitchFamily="34" charset="0"/>
              </a:rPr>
              <a:t>(2) Yalnızca yazılı sınav yapılması halinde sınavdan </a:t>
            </a:r>
            <a:r>
              <a:rPr lang="tr-TR" sz="2400" b="1" u="sng">
                <a:latin typeface="Tahoma" pitchFamily="34" charset="0"/>
                <a:cs typeface="Tahoma" pitchFamily="34" charset="0"/>
              </a:rPr>
              <a:t>altmış</a:t>
            </a:r>
            <a:r>
              <a:rPr lang="tr-TR" sz="2400">
                <a:latin typeface="Tahoma" pitchFamily="34" charset="0"/>
                <a:cs typeface="Tahoma" pitchFamily="34" charset="0"/>
              </a:rPr>
              <a:t> ve üzerinde puan alanlar başarılı sayılır.</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13"/>
          <p:cNvGrpSpPr>
            <a:grpSpLocks/>
          </p:cNvGrpSpPr>
          <p:nvPr/>
        </p:nvGrpSpPr>
        <p:grpSpPr bwMode="auto">
          <a:xfrm>
            <a:off x="0" y="871538"/>
            <a:ext cx="9144000" cy="5726112"/>
            <a:chOff x="0" y="0"/>
            <a:chExt cx="5760" cy="3747"/>
          </a:xfrm>
        </p:grpSpPr>
        <p:sp>
          <p:nvSpPr>
            <p:cNvPr id="32798"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2799"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2800"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2801"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277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2772" name="Group 26"/>
          <p:cNvGrpSpPr>
            <a:grpSpLocks/>
          </p:cNvGrpSpPr>
          <p:nvPr/>
        </p:nvGrpSpPr>
        <p:grpSpPr bwMode="auto">
          <a:xfrm>
            <a:off x="0" y="869950"/>
            <a:ext cx="2339975" cy="5522913"/>
            <a:chOff x="6408" y="661"/>
            <a:chExt cx="1718" cy="4055"/>
          </a:xfrm>
        </p:grpSpPr>
        <p:sp>
          <p:nvSpPr>
            <p:cNvPr id="32791"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2792" name="Group 28"/>
            <p:cNvGrpSpPr>
              <a:grpSpLocks/>
            </p:cNvGrpSpPr>
            <p:nvPr/>
          </p:nvGrpSpPr>
          <p:grpSpPr bwMode="auto">
            <a:xfrm>
              <a:off x="6408" y="661"/>
              <a:ext cx="1718" cy="3327"/>
              <a:chOff x="6408" y="661"/>
              <a:chExt cx="1718" cy="3327"/>
            </a:xfrm>
          </p:grpSpPr>
          <p:sp>
            <p:nvSpPr>
              <p:cNvPr id="32793"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2794"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2795"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2796"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2797"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277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2775"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32776"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2777"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2778"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2780"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400" b="1">
                <a:solidFill>
                  <a:srgbClr val="FF0000"/>
                </a:solidFill>
                <a:latin typeface="Tahoma" pitchFamily="34" charset="0"/>
                <a:cs typeface="Tahoma" pitchFamily="34" charset="0"/>
              </a:rPr>
              <a:t>Sınav sonrası işlemler</a:t>
            </a:r>
            <a:r>
              <a:rPr lang="tr-TR" sz="2400" b="1">
                <a:latin typeface="Tahoma" pitchFamily="34" charset="0"/>
                <a:cs typeface="Tahoma" pitchFamily="34" charset="0"/>
              </a:rPr>
              <a:t> Madde 25</a:t>
            </a:r>
            <a:r>
              <a:rPr lang="tr-TR" sz="2400" b="1">
                <a:solidFill>
                  <a:srgbClr val="FF0000"/>
                </a:solidFill>
                <a:latin typeface="Tahoma" pitchFamily="34" charset="0"/>
                <a:cs typeface="Tahoma" pitchFamily="34" charset="0"/>
              </a:rPr>
              <a:t> </a:t>
            </a:r>
          </a:p>
        </p:txBody>
      </p:sp>
      <p:sp>
        <p:nvSpPr>
          <p:cNvPr id="3278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278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278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2789" name="33 Dikdörtgen"/>
          <p:cNvSpPr>
            <a:spLocks noChangeArrowheads="1"/>
          </p:cNvSpPr>
          <p:nvPr/>
        </p:nvSpPr>
        <p:spPr bwMode="auto">
          <a:xfrm>
            <a:off x="1584325" y="3097213"/>
            <a:ext cx="7162800" cy="2678112"/>
          </a:xfrm>
          <a:prstGeom prst="rect">
            <a:avLst/>
          </a:prstGeom>
          <a:noFill/>
          <a:ln w="9525">
            <a:noFill/>
            <a:miter lim="800000"/>
            <a:headEnd/>
            <a:tailEnd/>
          </a:ln>
        </p:spPr>
        <p:txBody>
          <a:bodyPr>
            <a:spAutoFit/>
          </a:bodyPr>
          <a:lstStyle/>
          <a:p>
            <a:r>
              <a:rPr lang="tr-TR">
                <a:latin typeface="Tahoma" pitchFamily="34" charset="0"/>
                <a:cs typeface="Tahoma" pitchFamily="34" charset="0"/>
              </a:rPr>
              <a:t>(</a:t>
            </a:r>
            <a:r>
              <a:rPr lang="tr-TR" sz="2400">
                <a:latin typeface="Tahoma" pitchFamily="34" charset="0"/>
                <a:cs typeface="Tahoma" pitchFamily="34" charset="0"/>
              </a:rPr>
              <a:t>1) Sınavda başarılı olan aday öğretmenler, valiliklerce öğretmen olarak atanır. </a:t>
            </a:r>
          </a:p>
          <a:p>
            <a:r>
              <a:rPr lang="tr-TR" sz="2400">
                <a:latin typeface="Tahoma" pitchFamily="34" charset="0"/>
                <a:cs typeface="Tahoma" pitchFamily="34" charset="0"/>
              </a:rPr>
              <a:t>(2) Sınavda başarılı olamayan aday öğretmenler, </a:t>
            </a:r>
            <a:r>
              <a:rPr lang="tr-TR" sz="2400" b="1" u="sng">
                <a:latin typeface="Tahoma" pitchFamily="34" charset="0"/>
                <a:cs typeface="Tahoma" pitchFamily="34" charset="0"/>
              </a:rPr>
              <a:t>il içinde aynı hizmet alanında başka bir eğitim kurumunda görevlendirilerek </a:t>
            </a:r>
            <a:r>
              <a:rPr lang="tr-TR" sz="2400">
                <a:latin typeface="Tahoma" pitchFamily="34" charset="0"/>
                <a:cs typeface="Tahoma" pitchFamily="34" charset="0"/>
              </a:rPr>
              <a:t>bu Yönetmelik hükümlerine göre yeniden performans değerlendirmesi ve sınava tabi tutulur.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13"/>
          <p:cNvGrpSpPr>
            <a:grpSpLocks/>
          </p:cNvGrpSpPr>
          <p:nvPr/>
        </p:nvGrpSpPr>
        <p:grpSpPr bwMode="auto">
          <a:xfrm>
            <a:off x="0" y="871538"/>
            <a:ext cx="9144000" cy="5726112"/>
            <a:chOff x="0" y="0"/>
            <a:chExt cx="5760" cy="3747"/>
          </a:xfrm>
        </p:grpSpPr>
        <p:sp>
          <p:nvSpPr>
            <p:cNvPr id="33818"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3819"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3820"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3821"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379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3796" name="Group 26"/>
          <p:cNvGrpSpPr>
            <a:grpSpLocks/>
          </p:cNvGrpSpPr>
          <p:nvPr/>
        </p:nvGrpSpPr>
        <p:grpSpPr bwMode="auto">
          <a:xfrm>
            <a:off x="0" y="869950"/>
            <a:ext cx="2339975" cy="5522913"/>
            <a:chOff x="6408" y="661"/>
            <a:chExt cx="1718" cy="4055"/>
          </a:xfrm>
        </p:grpSpPr>
        <p:sp>
          <p:nvSpPr>
            <p:cNvPr id="33811"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3812" name="Group 28"/>
            <p:cNvGrpSpPr>
              <a:grpSpLocks/>
            </p:cNvGrpSpPr>
            <p:nvPr/>
          </p:nvGrpSpPr>
          <p:grpSpPr bwMode="auto">
            <a:xfrm>
              <a:off x="6408" y="661"/>
              <a:ext cx="1718" cy="3327"/>
              <a:chOff x="6408" y="661"/>
              <a:chExt cx="1718" cy="3327"/>
            </a:xfrm>
          </p:grpSpPr>
          <p:sp>
            <p:nvSpPr>
              <p:cNvPr id="33813"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3814"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3815"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3816"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3817"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379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3799"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3800"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3801"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3803"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3380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380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380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3809" name="27 Dikdörtgen"/>
          <p:cNvSpPr>
            <a:spLocks noChangeArrowheads="1"/>
          </p:cNvSpPr>
          <p:nvPr/>
        </p:nvSpPr>
        <p:spPr bwMode="auto">
          <a:xfrm>
            <a:off x="1646238" y="3032125"/>
            <a:ext cx="7253287" cy="3048000"/>
          </a:xfrm>
          <a:prstGeom prst="rect">
            <a:avLst/>
          </a:prstGeom>
          <a:noFill/>
          <a:ln w="9525">
            <a:noFill/>
            <a:miter lim="800000"/>
            <a:headEnd/>
            <a:tailEnd/>
          </a:ln>
        </p:spPr>
        <p:txBody>
          <a:bodyPr>
            <a:spAutoFit/>
          </a:bodyPr>
          <a:lstStyle/>
          <a:p>
            <a:r>
              <a:rPr lang="tr-TR" sz="2400" dirty="0">
                <a:latin typeface="Tahoma" pitchFamily="34" charset="0"/>
                <a:cs typeface="Tahoma" pitchFamily="34" charset="0"/>
              </a:rPr>
              <a:t>Bu kapsamdaki aday öğretmenlerden performans değerlendirmesinde veya sınavda </a:t>
            </a:r>
            <a:r>
              <a:rPr lang="tr-TR" sz="2400" b="1" u="sng" dirty="0">
                <a:latin typeface="Tahoma" pitchFamily="34" charset="0"/>
                <a:cs typeface="Tahoma" pitchFamily="34" charset="0"/>
              </a:rPr>
              <a:t>başarısız olanlar öğretmenlik unvanını kaybeder </a:t>
            </a:r>
            <a:r>
              <a:rPr lang="tr-TR" sz="2400" dirty="0">
                <a:latin typeface="Tahoma" pitchFamily="34" charset="0"/>
                <a:cs typeface="Tahoma" pitchFamily="34" charset="0"/>
              </a:rPr>
              <a:t>ve </a:t>
            </a:r>
            <a:r>
              <a:rPr lang="tr-TR" sz="2400" b="1" u="sng" dirty="0">
                <a:latin typeface="Tahoma" pitchFamily="34" charset="0"/>
                <a:cs typeface="Tahoma" pitchFamily="34" charset="0"/>
              </a:rPr>
              <a:t>memuriyetle ilişikleri kesilir</a:t>
            </a:r>
            <a:r>
              <a:rPr lang="tr-TR" sz="2400" dirty="0">
                <a:latin typeface="Tahoma" pitchFamily="34" charset="0"/>
                <a:cs typeface="Tahoma" pitchFamily="34" charset="0"/>
              </a:rPr>
              <a:t>. Ancak bunlardan aday öğretmenliğe başlamadan önce ilgili mevzuatına göre devlet memurluğunda adaylıkları kaldırılarak asıl memurluğa atanmış olanlar, </a:t>
            </a:r>
            <a:r>
              <a:rPr lang="tr-TR" sz="2400" b="1" u="sng" dirty="0">
                <a:latin typeface="Tahoma" pitchFamily="34" charset="0"/>
                <a:cs typeface="Tahoma" pitchFamily="34" charset="0"/>
              </a:rPr>
              <a:t>uygun memur kadrolarına atanır</a:t>
            </a:r>
            <a:r>
              <a:rPr lang="tr-TR" sz="2400" b="1" u="sng" dirty="0"/>
              <a:t>.</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13"/>
          <p:cNvGrpSpPr>
            <a:grpSpLocks/>
          </p:cNvGrpSpPr>
          <p:nvPr/>
        </p:nvGrpSpPr>
        <p:grpSpPr bwMode="auto">
          <a:xfrm>
            <a:off x="0" y="871538"/>
            <a:ext cx="9144000" cy="5726112"/>
            <a:chOff x="0" y="0"/>
            <a:chExt cx="5760" cy="3747"/>
          </a:xfrm>
        </p:grpSpPr>
        <p:sp>
          <p:nvSpPr>
            <p:cNvPr id="3484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484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484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484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481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4820" name="Group 26"/>
          <p:cNvGrpSpPr>
            <a:grpSpLocks/>
          </p:cNvGrpSpPr>
          <p:nvPr/>
        </p:nvGrpSpPr>
        <p:grpSpPr bwMode="auto">
          <a:xfrm>
            <a:off x="0" y="869950"/>
            <a:ext cx="2339975" cy="5522913"/>
            <a:chOff x="6408" y="661"/>
            <a:chExt cx="1718" cy="4055"/>
          </a:xfrm>
        </p:grpSpPr>
        <p:sp>
          <p:nvSpPr>
            <p:cNvPr id="3483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4840" name="Group 28"/>
            <p:cNvGrpSpPr>
              <a:grpSpLocks/>
            </p:cNvGrpSpPr>
            <p:nvPr/>
          </p:nvGrpSpPr>
          <p:grpSpPr bwMode="auto">
            <a:xfrm>
              <a:off x="6408" y="661"/>
              <a:ext cx="1718" cy="3327"/>
              <a:chOff x="6408" y="661"/>
              <a:chExt cx="1718" cy="3327"/>
            </a:xfrm>
          </p:grpSpPr>
          <p:sp>
            <p:nvSpPr>
              <p:cNvPr id="3484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484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484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484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484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482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4823"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3482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4825"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4826"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4828"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400" b="1" dirty="0" err="1">
                <a:solidFill>
                  <a:srgbClr val="FF0000"/>
                </a:solidFill>
                <a:latin typeface="Tahoma" pitchFamily="34" charset="0"/>
                <a:cs typeface="Tahoma" pitchFamily="34" charset="0"/>
              </a:rPr>
              <a:t>Hizmetiçi</a:t>
            </a:r>
            <a:r>
              <a:rPr lang="tr-TR" sz="2400" b="1" dirty="0">
                <a:solidFill>
                  <a:srgbClr val="FF0000"/>
                </a:solidFill>
                <a:latin typeface="Tahoma" pitchFamily="34" charset="0"/>
                <a:cs typeface="Tahoma" pitchFamily="34" charset="0"/>
              </a:rPr>
              <a:t> eğitim </a:t>
            </a:r>
            <a:r>
              <a:rPr lang="tr-TR" sz="2400" b="1" dirty="0">
                <a:latin typeface="Tahoma" pitchFamily="34" charset="0"/>
                <a:cs typeface="Tahoma" pitchFamily="34" charset="0"/>
              </a:rPr>
              <a:t>Madde 26</a:t>
            </a:r>
          </a:p>
        </p:txBody>
      </p:sp>
      <p:sp>
        <p:nvSpPr>
          <p:cNvPr id="3483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483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483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4837" name="31 Dikdörtgen"/>
          <p:cNvSpPr>
            <a:spLocks noChangeArrowheads="1"/>
          </p:cNvSpPr>
          <p:nvPr/>
        </p:nvSpPr>
        <p:spPr bwMode="auto">
          <a:xfrm>
            <a:off x="1660525" y="3295650"/>
            <a:ext cx="7086600" cy="2308225"/>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(1) Bakanlıkça aday öğretmenler ile değerlendiricilere Ek-3’te yer alan Formda yer alan mesleki ölçütler ve yazılı sınav konuları ile ilgili olarak çerçeve eğitim verilebilir. Bu eğitimler merkezî, mahallî ve uzaktan eğitim yöntemlerinden biri ya da birden fazlası ile gerçekleştirilebilir.</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35843"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35848"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35850" name="Rectangle 19">
            <a:hlinkClick r:id="rId3"/>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35851" name="Picture 16" descr="C:\Users\hakan\Documents\sinif yönetimi.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1855522" y="2083319"/>
            <a:ext cx="3782034" cy="1569660"/>
          </a:xfrm>
          <a:prstGeom prst="rect">
            <a:avLst/>
          </a:prstGeom>
          <a:noFill/>
          <a:sp3d>
            <a:bevelT prst="relaxedInset"/>
          </a:sp3d>
        </p:spPr>
        <p:txBody>
          <a:bodyPr anchor="ctr" anchorCtr="1">
            <a:spAutoFit/>
            <a:scene3d>
              <a:camera prst="perspectiveHeroicExtremeRightFacing" fov="5100000">
                <a:rot lat="470286" lon="19834791" rev="216525"/>
              </a:camera>
              <a:lightRig rig="threePt" dir="t"/>
            </a:scene3d>
          </a:bodyPr>
          <a:lstStyle/>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Aday Öğretmenlerin Yetiştirilmesi Yönergesi</a:t>
            </a:r>
            <a:endParaRPr lang="en-US" sz="2400" dirty="0">
              <a:latin typeface="Arial" charset="0"/>
              <a:cs typeface="Arial" charset="0"/>
            </a:endParaRPr>
          </a:p>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a:t>
            </a: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endParaRPr lang="tr-T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5" name="1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7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13"/>
          <p:cNvGrpSpPr>
            <a:grpSpLocks/>
          </p:cNvGrpSpPr>
          <p:nvPr/>
        </p:nvGrpSpPr>
        <p:grpSpPr bwMode="auto">
          <a:xfrm>
            <a:off x="0" y="871538"/>
            <a:ext cx="9144000" cy="5726112"/>
            <a:chOff x="0" y="0"/>
            <a:chExt cx="5760" cy="3747"/>
          </a:xfrm>
        </p:grpSpPr>
        <p:sp>
          <p:nvSpPr>
            <p:cNvPr id="3791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792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792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792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789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7892" name="Group 26"/>
          <p:cNvGrpSpPr>
            <a:grpSpLocks/>
          </p:cNvGrpSpPr>
          <p:nvPr/>
        </p:nvGrpSpPr>
        <p:grpSpPr bwMode="auto">
          <a:xfrm>
            <a:off x="0" y="869950"/>
            <a:ext cx="2339975" cy="5522913"/>
            <a:chOff x="6408" y="661"/>
            <a:chExt cx="1718" cy="4055"/>
          </a:xfrm>
        </p:grpSpPr>
        <p:sp>
          <p:nvSpPr>
            <p:cNvPr id="3791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7913" name="Group 28"/>
            <p:cNvGrpSpPr>
              <a:grpSpLocks/>
            </p:cNvGrpSpPr>
            <p:nvPr/>
          </p:nvGrpSpPr>
          <p:grpSpPr bwMode="auto">
            <a:xfrm>
              <a:off x="6408" y="661"/>
              <a:ext cx="1718" cy="3327"/>
              <a:chOff x="6408" y="661"/>
              <a:chExt cx="1718" cy="3327"/>
            </a:xfrm>
          </p:grpSpPr>
          <p:sp>
            <p:nvSpPr>
              <p:cNvPr id="3791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791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791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791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791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789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7895"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37896"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7897"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7898"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7900"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1859280" y="1295400"/>
            <a:ext cx="6705600" cy="1113971"/>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marL="742950" indent="-742950" algn="ctr">
              <a:defRPr/>
            </a:pPr>
            <a:endParaRPr lang="tr-TR" sz="2400" b="1" dirty="0">
              <a:latin typeface="Arial" charset="0"/>
              <a:cs typeface="Arial" charset="0"/>
            </a:endParaRPr>
          </a:p>
          <a:p>
            <a:pPr marL="742950" indent="-742950" algn="ctr">
              <a:defRPr/>
            </a:pPr>
            <a:r>
              <a:rPr lang="tr-TR" sz="2400" b="1" dirty="0">
                <a:solidFill>
                  <a:srgbClr val="FF0000"/>
                </a:solidFill>
                <a:latin typeface="Arial" charset="0"/>
                <a:cs typeface="Arial" charset="0"/>
              </a:rPr>
              <a:t>1. BÖLÜM </a:t>
            </a:r>
            <a:r>
              <a:rPr lang="tr-TR" sz="2400" b="1" dirty="0" smtClean="0">
                <a:solidFill>
                  <a:srgbClr val="FF0000"/>
                </a:solidFill>
                <a:latin typeface="Arial" charset="0"/>
                <a:cs typeface="Arial" charset="0"/>
              </a:rPr>
              <a:t>SINIF </a:t>
            </a:r>
            <a:r>
              <a:rPr lang="tr-TR" sz="2400" b="1" dirty="0">
                <a:solidFill>
                  <a:srgbClr val="FF0000"/>
                </a:solidFill>
                <a:latin typeface="Arial" charset="0"/>
                <a:cs typeface="Arial" charset="0"/>
              </a:rPr>
              <a:t>İÇİ, OKUL İÇİ VE</a:t>
            </a:r>
          </a:p>
          <a:p>
            <a:pPr algn="ctr">
              <a:defRPr/>
            </a:pPr>
            <a:r>
              <a:rPr lang="tr-TR" sz="2400" b="1" dirty="0">
                <a:solidFill>
                  <a:srgbClr val="FF0000"/>
                </a:solidFill>
                <a:latin typeface="Arial" charset="0"/>
                <a:cs typeface="Arial" charset="0"/>
              </a:rPr>
              <a:t> OKUL DIŞI FAALİYETLER </a:t>
            </a:r>
          </a:p>
          <a:p>
            <a:pPr algn="ctr">
              <a:defRPr/>
            </a:pPr>
            <a:r>
              <a:rPr lang="tr-TR" sz="2400" b="1" dirty="0">
                <a:latin typeface="Arial" charset="0"/>
                <a:cs typeface="Arial" charset="0"/>
              </a:rPr>
              <a:t>A.Genel Amaçlar</a:t>
            </a:r>
            <a:endParaRPr lang="tr-TR" sz="2400" dirty="0">
              <a:latin typeface="Arial" charset="0"/>
              <a:cs typeface="Arial" charset="0"/>
            </a:endParaRPr>
          </a:p>
          <a:p>
            <a:pPr algn="ctr">
              <a:defRPr/>
            </a:pPr>
            <a:endParaRPr lang="tr-TR" sz="2400" dirty="0">
              <a:latin typeface="Arial" charset="0"/>
              <a:cs typeface="Arial" charset="0"/>
            </a:endParaRPr>
          </a:p>
        </p:txBody>
      </p:sp>
      <p:sp>
        <p:nvSpPr>
          <p:cNvPr id="3790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790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790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7909" name="31 Dikdörtgen"/>
          <p:cNvSpPr>
            <a:spLocks noChangeArrowheads="1"/>
          </p:cNvSpPr>
          <p:nvPr/>
        </p:nvSpPr>
        <p:spPr bwMode="auto">
          <a:xfrm>
            <a:off x="1660525" y="3295650"/>
            <a:ext cx="7086600" cy="461963"/>
          </a:xfrm>
          <a:prstGeom prst="rect">
            <a:avLst/>
          </a:prstGeom>
          <a:noFill/>
          <a:ln w="9525">
            <a:noFill/>
            <a:miter lim="800000"/>
            <a:headEnd/>
            <a:tailEnd/>
          </a:ln>
        </p:spPr>
        <p:txBody>
          <a:bodyPr>
            <a:spAutoFit/>
          </a:bodyPr>
          <a:lstStyle/>
          <a:p>
            <a:endParaRPr lang="tr-TR" sz="2400">
              <a:latin typeface="Tahoma" pitchFamily="34" charset="0"/>
              <a:cs typeface="Tahoma" pitchFamily="34" charset="0"/>
            </a:endParaRPr>
          </a:p>
        </p:txBody>
      </p:sp>
      <p:sp>
        <p:nvSpPr>
          <p:cNvPr id="37911" name="31 Dikdörtgen"/>
          <p:cNvSpPr>
            <a:spLocks noChangeArrowheads="1"/>
          </p:cNvSpPr>
          <p:nvPr/>
        </p:nvSpPr>
        <p:spPr bwMode="auto">
          <a:xfrm>
            <a:off x="1676400" y="3141663"/>
            <a:ext cx="7223125" cy="2308225"/>
          </a:xfrm>
          <a:prstGeom prst="rect">
            <a:avLst/>
          </a:prstGeom>
          <a:noFill/>
          <a:ln w="9525">
            <a:noFill/>
            <a:miter lim="800000"/>
            <a:headEnd/>
            <a:tailEnd/>
          </a:ln>
        </p:spPr>
        <p:txBody>
          <a:bodyPr>
            <a:spAutoFit/>
          </a:bodyPr>
          <a:lstStyle/>
          <a:p>
            <a:r>
              <a:rPr lang="tr-TR" sz="2400" b="1"/>
              <a:t>Bu programın uygulanma sürecine katılan aday öğretmenler,</a:t>
            </a:r>
            <a:endParaRPr lang="tr-TR" sz="2400"/>
          </a:p>
          <a:p>
            <a:pPr>
              <a:buFont typeface="Arial" pitchFamily="34" charset="0"/>
              <a:buAutoNum type="arabicPeriod"/>
            </a:pPr>
            <a:r>
              <a:rPr lang="tr-TR" sz="2400"/>
              <a:t>Bir dersin ön hazırlık, işleniş ve değerlendirme süreci hakkında bilgi edinir.</a:t>
            </a:r>
          </a:p>
          <a:p>
            <a:pPr>
              <a:buFont typeface="Arial" pitchFamily="34" charset="0"/>
              <a:buAutoNum type="arabicPeriod"/>
            </a:pPr>
            <a:r>
              <a:rPr lang="tr-TR" sz="2400"/>
              <a:t>Ders materyali hazırlama ve kullanma sürecini izler ve katılır.</a:t>
            </a:r>
          </a:p>
        </p:txBody>
      </p:sp>
      <p:sp>
        <p:nvSpPr>
          <p:cNvPr id="33" name="32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13"/>
          <p:cNvGrpSpPr>
            <a:grpSpLocks/>
          </p:cNvGrpSpPr>
          <p:nvPr/>
        </p:nvGrpSpPr>
        <p:grpSpPr bwMode="auto">
          <a:xfrm>
            <a:off x="0" y="871538"/>
            <a:ext cx="9144000" cy="5726112"/>
            <a:chOff x="0" y="0"/>
            <a:chExt cx="5760" cy="3747"/>
          </a:xfrm>
        </p:grpSpPr>
        <p:sp>
          <p:nvSpPr>
            <p:cNvPr id="1026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accent2"/>
                </a:solidFill>
              </a:endParaRPr>
            </a:p>
          </p:txBody>
        </p:sp>
        <p:sp>
          <p:nvSpPr>
            <p:cNvPr id="1026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accent2"/>
                </a:solidFill>
              </a:endParaRPr>
            </a:p>
          </p:txBody>
        </p:sp>
        <p:sp>
          <p:nvSpPr>
            <p:cNvPr id="1026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accent2"/>
                </a:solidFill>
              </a:endParaRPr>
            </a:p>
          </p:txBody>
        </p:sp>
        <p:sp>
          <p:nvSpPr>
            <p:cNvPr id="1026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accent2"/>
                </a:solidFill>
              </a:endParaRPr>
            </a:p>
          </p:txBody>
        </p:sp>
      </p:grpSp>
      <p:pic>
        <p:nvPicPr>
          <p:cNvPr id="1024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0244" name="Group 26"/>
          <p:cNvGrpSpPr>
            <a:grpSpLocks/>
          </p:cNvGrpSpPr>
          <p:nvPr/>
        </p:nvGrpSpPr>
        <p:grpSpPr bwMode="auto">
          <a:xfrm>
            <a:off x="0" y="869950"/>
            <a:ext cx="2339975" cy="5522913"/>
            <a:chOff x="6408" y="661"/>
            <a:chExt cx="1718" cy="4055"/>
          </a:xfrm>
        </p:grpSpPr>
        <p:sp>
          <p:nvSpPr>
            <p:cNvPr id="1025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0260" name="Group 28"/>
            <p:cNvGrpSpPr>
              <a:grpSpLocks/>
            </p:cNvGrpSpPr>
            <p:nvPr/>
          </p:nvGrpSpPr>
          <p:grpSpPr bwMode="auto">
            <a:xfrm>
              <a:off x="6408" y="661"/>
              <a:ext cx="1718" cy="3327"/>
              <a:chOff x="6408" y="661"/>
              <a:chExt cx="1718" cy="3327"/>
            </a:xfrm>
          </p:grpSpPr>
          <p:sp>
            <p:nvSpPr>
              <p:cNvPr id="1026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026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026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026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026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2924184"/>
            <a:ext cx="7590971" cy="3049896"/>
          </a:xfrm>
          <a:prstGeom prst="roundRect">
            <a:avLst>
              <a:gd name="adj" fmla="val 5556"/>
            </a:avLst>
          </a:prstGeom>
          <a:solidFill>
            <a:schemeClr val="tx1"/>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r>
              <a:rPr lang="tr-TR" sz="2400" b="1" dirty="0" smtClean="0">
                <a:solidFill>
                  <a:schemeClr val="bg1"/>
                </a:solidFill>
              </a:rPr>
              <a:t>	Aday öğretmenlerin adaylık sürelerince ihtiyaçlarının neler olduğunu ve nasıl karşılanabileceklerini, </a:t>
            </a:r>
            <a:r>
              <a:rPr lang="tr-TR" sz="2400" b="1" dirty="0" smtClean="0"/>
              <a:t>Değerlendirme kriterlerinden faydalanarak aday öğretmenlerin süreç içerisinde kendilerini geliştirebilecekleri fırsatların nasıl sunulacağı, </a:t>
            </a:r>
            <a:r>
              <a:rPr lang="tr-TR" sz="2400" b="1" dirty="0" smtClean="0">
                <a:solidFill>
                  <a:srgbClr val="FF0000"/>
                </a:solidFill>
              </a:rPr>
              <a:t>Mesleki gelişime ve dayanışmaya Rol Model   olmak, eğitimde </a:t>
            </a:r>
            <a:r>
              <a:rPr lang="tr-TR" sz="2400" b="1" dirty="0" err="1" smtClean="0">
                <a:solidFill>
                  <a:srgbClr val="481FBB"/>
                </a:solidFill>
              </a:rPr>
              <a:t>İnovasyon</a:t>
            </a:r>
            <a:r>
              <a:rPr lang="tr-TR" sz="2400" b="1" dirty="0" smtClean="0">
                <a:solidFill>
                  <a:srgbClr val="FF0000"/>
                </a:solidFill>
              </a:rPr>
              <a:t> örnekleri sunmak için buradayız…</a:t>
            </a:r>
            <a:endParaRPr lang="en-US" sz="2400" b="1" dirty="0">
              <a:solidFill>
                <a:srgbClr val="FF0000"/>
              </a:solidFill>
            </a:endParaRPr>
          </a:p>
        </p:txBody>
      </p:sp>
      <p:sp>
        <p:nvSpPr>
          <p:cNvPr id="1024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0247"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1024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024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0251"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000" b="1"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Tahoma" pitchFamily="34" charset="0"/>
                <a:ea typeface="Tahoma" pitchFamily="34" charset="0"/>
                <a:cs typeface="Tahoma" pitchFamily="34" charset="0"/>
              </a:rPr>
              <a:t>NEDEN </a:t>
            </a:r>
            <a:r>
              <a:rPr lang="tr-TR" sz="2000" b="1" dirty="0" smtClean="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Tahoma" pitchFamily="34" charset="0"/>
                <a:ea typeface="Tahoma" pitchFamily="34" charset="0"/>
                <a:cs typeface="Tahoma" pitchFamily="34" charset="0"/>
              </a:rPr>
              <a:t>BURADAYIZ</a:t>
            </a:r>
            <a:r>
              <a:rPr lang="tr-TR" sz="2000" b="1"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Tahoma" pitchFamily="34" charset="0"/>
                <a:ea typeface="Tahoma" pitchFamily="34" charset="0"/>
                <a:cs typeface="Tahoma" pitchFamily="34" charset="0"/>
              </a:rPr>
              <a:t>?</a:t>
            </a:r>
            <a:endParaRPr lang="en-US" sz="2000" b="1"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Tahoma" pitchFamily="34" charset="0"/>
              <a:ea typeface="Tahoma" pitchFamily="34" charset="0"/>
              <a:cs typeface="Tahoma" pitchFamily="34" charset="0"/>
            </a:endParaRPr>
          </a:p>
        </p:txBody>
      </p:sp>
      <p:sp>
        <p:nvSpPr>
          <p:cNvPr id="10253"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0254"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0255"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13"/>
          <p:cNvGrpSpPr>
            <a:grpSpLocks/>
          </p:cNvGrpSpPr>
          <p:nvPr/>
        </p:nvGrpSpPr>
        <p:grpSpPr bwMode="auto">
          <a:xfrm>
            <a:off x="0" y="871538"/>
            <a:ext cx="9144000" cy="5726112"/>
            <a:chOff x="0" y="0"/>
            <a:chExt cx="5760" cy="3747"/>
          </a:xfrm>
        </p:grpSpPr>
        <p:sp>
          <p:nvSpPr>
            <p:cNvPr id="3893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893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893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893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891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8916" name="Group 26"/>
          <p:cNvGrpSpPr>
            <a:grpSpLocks/>
          </p:cNvGrpSpPr>
          <p:nvPr/>
        </p:nvGrpSpPr>
        <p:grpSpPr bwMode="auto">
          <a:xfrm>
            <a:off x="0" y="869950"/>
            <a:ext cx="2339975" cy="5522913"/>
            <a:chOff x="6408" y="661"/>
            <a:chExt cx="1718" cy="4055"/>
          </a:xfrm>
        </p:grpSpPr>
        <p:sp>
          <p:nvSpPr>
            <p:cNvPr id="3892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8930" name="Group 28"/>
            <p:cNvGrpSpPr>
              <a:grpSpLocks/>
            </p:cNvGrpSpPr>
            <p:nvPr/>
          </p:nvGrpSpPr>
          <p:grpSpPr bwMode="auto">
            <a:xfrm>
              <a:off x="6408" y="661"/>
              <a:ext cx="1718" cy="3327"/>
              <a:chOff x="6408" y="661"/>
              <a:chExt cx="1718" cy="3327"/>
            </a:xfrm>
          </p:grpSpPr>
          <p:sp>
            <p:nvSpPr>
              <p:cNvPr id="3893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893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893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893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893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891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8919"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8920"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8921"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8923"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3892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892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892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8928" name="27 Dikdörtgen"/>
          <p:cNvSpPr>
            <a:spLocks noChangeArrowheads="1"/>
          </p:cNvSpPr>
          <p:nvPr/>
        </p:nvSpPr>
        <p:spPr bwMode="auto">
          <a:xfrm>
            <a:off x="1616075" y="3205163"/>
            <a:ext cx="7131050" cy="2308225"/>
          </a:xfrm>
          <a:prstGeom prst="rect">
            <a:avLst/>
          </a:prstGeom>
          <a:noFill/>
          <a:ln w="9525">
            <a:noFill/>
            <a:miter lim="800000"/>
            <a:headEnd/>
            <a:tailEnd/>
          </a:ln>
        </p:spPr>
        <p:txBody>
          <a:bodyPr>
            <a:spAutoFit/>
          </a:bodyPr>
          <a:lstStyle/>
          <a:p>
            <a:r>
              <a:rPr lang="tr-TR" sz="2400"/>
              <a:t>3.Öğrenme ve öğretme süreçleri ile ilgili problem alanlarını tanır ve çözümüne yönelik kanaat edinir.</a:t>
            </a:r>
          </a:p>
          <a:p>
            <a:r>
              <a:rPr lang="tr-TR" sz="2400"/>
              <a:t>4.Eğitim ortamları ve yönetim süreçlerinin işleyişi hakkında bilgi edinir.</a:t>
            </a:r>
          </a:p>
          <a:p>
            <a:r>
              <a:rPr lang="tr-TR" sz="2400"/>
              <a:t>5.Okul içi eğitim faaliyetleri ve sosyal kültürel etkinliklerin uygulanma süreçlerini tanır.</a:t>
            </a:r>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13"/>
          <p:cNvGrpSpPr>
            <a:grpSpLocks/>
          </p:cNvGrpSpPr>
          <p:nvPr/>
        </p:nvGrpSpPr>
        <p:grpSpPr bwMode="auto">
          <a:xfrm>
            <a:off x="0" y="871538"/>
            <a:ext cx="9144000" cy="5726112"/>
            <a:chOff x="0" y="0"/>
            <a:chExt cx="5760" cy="3747"/>
          </a:xfrm>
        </p:grpSpPr>
        <p:sp>
          <p:nvSpPr>
            <p:cNvPr id="39960"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9961"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9962"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9963"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993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9940" name="Group 26"/>
          <p:cNvGrpSpPr>
            <a:grpSpLocks/>
          </p:cNvGrpSpPr>
          <p:nvPr/>
        </p:nvGrpSpPr>
        <p:grpSpPr bwMode="auto">
          <a:xfrm>
            <a:off x="0" y="869950"/>
            <a:ext cx="2339975" cy="5522913"/>
            <a:chOff x="6408" y="661"/>
            <a:chExt cx="1718" cy="4055"/>
          </a:xfrm>
        </p:grpSpPr>
        <p:sp>
          <p:nvSpPr>
            <p:cNvPr id="39953"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39954" name="Group 28"/>
            <p:cNvGrpSpPr>
              <a:grpSpLocks/>
            </p:cNvGrpSpPr>
            <p:nvPr/>
          </p:nvGrpSpPr>
          <p:grpSpPr bwMode="auto">
            <a:xfrm>
              <a:off x="6408" y="661"/>
              <a:ext cx="1718" cy="3327"/>
              <a:chOff x="6408" y="661"/>
              <a:chExt cx="1718" cy="3327"/>
            </a:xfrm>
          </p:grpSpPr>
          <p:sp>
            <p:nvSpPr>
              <p:cNvPr id="39955"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9956"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9957"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9958"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9959"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994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9943"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9944"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9945"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9947"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39948"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9949"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9950"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9952" name="26 Dikdörtgen"/>
          <p:cNvSpPr>
            <a:spLocks noChangeArrowheads="1"/>
          </p:cNvSpPr>
          <p:nvPr/>
        </p:nvSpPr>
        <p:spPr bwMode="auto">
          <a:xfrm>
            <a:off x="1584325" y="3357563"/>
            <a:ext cx="7162800" cy="2308225"/>
          </a:xfrm>
          <a:prstGeom prst="rect">
            <a:avLst/>
          </a:prstGeom>
          <a:noFill/>
          <a:ln w="9525">
            <a:noFill/>
            <a:miter lim="800000"/>
            <a:headEnd/>
            <a:tailEnd/>
          </a:ln>
        </p:spPr>
        <p:txBody>
          <a:bodyPr>
            <a:spAutoFit/>
          </a:bodyPr>
          <a:lstStyle/>
          <a:p>
            <a:r>
              <a:rPr lang="tr-TR" sz="2400"/>
              <a:t>6.Görev yapacağı eğitim çevresini tanır ve sosyal yapısını bilir.</a:t>
            </a:r>
          </a:p>
          <a:p>
            <a:r>
              <a:rPr lang="tr-TR" sz="2400"/>
              <a:t>7.Eğitim ve öğretim süreçlerinde yer alan paydaş kurumlar ve işleyişleri hakkında bilgi sahibi olur.</a:t>
            </a:r>
          </a:p>
          <a:p>
            <a:r>
              <a:rPr lang="tr-TR" sz="2400"/>
              <a:t>8.Mesleki gelişimin ve eğitim tecrübelerinin paylaşılmasının önemini fark eder.</a:t>
            </a:r>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Group 13"/>
          <p:cNvGrpSpPr>
            <a:grpSpLocks/>
          </p:cNvGrpSpPr>
          <p:nvPr/>
        </p:nvGrpSpPr>
        <p:grpSpPr bwMode="auto">
          <a:xfrm>
            <a:off x="0" y="871538"/>
            <a:ext cx="9144000" cy="5726112"/>
            <a:chOff x="0" y="0"/>
            <a:chExt cx="5760" cy="3747"/>
          </a:xfrm>
        </p:grpSpPr>
        <p:sp>
          <p:nvSpPr>
            <p:cNvPr id="40984"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0985"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0986"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0987"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096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0964" name="Group 26"/>
          <p:cNvGrpSpPr>
            <a:grpSpLocks/>
          </p:cNvGrpSpPr>
          <p:nvPr/>
        </p:nvGrpSpPr>
        <p:grpSpPr bwMode="auto">
          <a:xfrm>
            <a:off x="0" y="869950"/>
            <a:ext cx="2339975" cy="5522913"/>
            <a:chOff x="6408" y="661"/>
            <a:chExt cx="1718" cy="4055"/>
          </a:xfrm>
        </p:grpSpPr>
        <p:sp>
          <p:nvSpPr>
            <p:cNvPr id="40977"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0978" name="Group 28"/>
            <p:cNvGrpSpPr>
              <a:grpSpLocks/>
            </p:cNvGrpSpPr>
            <p:nvPr/>
          </p:nvGrpSpPr>
          <p:grpSpPr bwMode="auto">
            <a:xfrm>
              <a:off x="6408" y="661"/>
              <a:ext cx="1718" cy="3327"/>
              <a:chOff x="6408" y="661"/>
              <a:chExt cx="1718" cy="3327"/>
            </a:xfrm>
          </p:grpSpPr>
          <p:sp>
            <p:nvSpPr>
              <p:cNvPr id="40979"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0980"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0981"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0982"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0983"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096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0967"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0968"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0969"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0971"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097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097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097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40976" name="26 Dikdörtgen"/>
          <p:cNvSpPr>
            <a:spLocks noChangeArrowheads="1"/>
          </p:cNvSpPr>
          <p:nvPr/>
        </p:nvSpPr>
        <p:spPr bwMode="auto">
          <a:xfrm>
            <a:off x="1616075" y="3513138"/>
            <a:ext cx="7131050" cy="2308225"/>
          </a:xfrm>
          <a:prstGeom prst="rect">
            <a:avLst/>
          </a:prstGeom>
          <a:noFill/>
          <a:ln w="9525">
            <a:noFill/>
            <a:miter lim="800000"/>
            <a:headEnd/>
            <a:tailEnd/>
          </a:ln>
        </p:spPr>
        <p:txBody>
          <a:bodyPr>
            <a:spAutoFit/>
          </a:bodyPr>
          <a:lstStyle/>
          <a:p>
            <a:r>
              <a:rPr lang="tr-TR" sz="2400" dirty="0"/>
              <a:t>9.Sosyal </a:t>
            </a:r>
            <a:r>
              <a:rPr lang="tr-TR" sz="2400" dirty="0" smtClean="0"/>
              <a:t>sorumluluk projeleri ve </a:t>
            </a:r>
            <a:r>
              <a:rPr lang="tr-TR" sz="2400" dirty="0"/>
              <a:t>gönüllülük esaslı faaliyetlerin farkında olur</a:t>
            </a:r>
            <a:r>
              <a:rPr lang="tr-TR" sz="2400" dirty="0" smtClean="0"/>
              <a:t>.</a:t>
            </a:r>
            <a:endParaRPr lang="tr-TR" sz="2400" dirty="0"/>
          </a:p>
          <a:p>
            <a:r>
              <a:rPr lang="tr-TR" sz="2400" dirty="0"/>
              <a:t>10.Eğitim ve öğretim süreçleri ve okul dışı faaliyetler ile ilgili izleme ve değerlendirme raporu hazırlama becerisi kazanır.</a:t>
            </a:r>
          </a:p>
          <a:p>
            <a:endParaRPr lang="tr-TR" sz="2400" dirty="0"/>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13"/>
          <p:cNvGrpSpPr>
            <a:grpSpLocks/>
          </p:cNvGrpSpPr>
          <p:nvPr/>
        </p:nvGrpSpPr>
        <p:grpSpPr bwMode="auto">
          <a:xfrm>
            <a:off x="0" y="871538"/>
            <a:ext cx="9144000" cy="5726112"/>
            <a:chOff x="0" y="0"/>
            <a:chExt cx="5760" cy="3747"/>
          </a:xfrm>
        </p:grpSpPr>
        <p:sp>
          <p:nvSpPr>
            <p:cNvPr id="4201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201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198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1988" name="Group 26"/>
          <p:cNvGrpSpPr>
            <a:grpSpLocks/>
          </p:cNvGrpSpPr>
          <p:nvPr/>
        </p:nvGrpSpPr>
        <p:grpSpPr bwMode="auto">
          <a:xfrm>
            <a:off x="0" y="869950"/>
            <a:ext cx="2339975" cy="5522913"/>
            <a:chOff x="6408" y="661"/>
            <a:chExt cx="1718" cy="4055"/>
          </a:xfrm>
        </p:grpSpPr>
        <p:sp>
          <p:nvSpPr>
            <p:cNvPr id="4200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2005" name="Group 28"/>
            <p:cNvGrpSpPr>
              <a:grpSpLocks/>
            </p:cNvGrpSpPr>
            <p:nvPr/>
          </p:nvGrpSpPr>
          <p:grpSpPr bwMode="auto">
            <a:xfrm>
              <a:off x="6408" y="661"/>
              <a:ext cx="1718" cy="3327"/>
              <a:chOff x="6408" y="661"/>
              <a:chExt cx="1718" cy="3327"/>
            </a:xfrm>
          </p:grpSpPr>
          <p:sp>
            <p:nvSpPr>
              <p:cNvPr id="4200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200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200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200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201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199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199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199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199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199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199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199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199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42000" name="26 Dikdörtgen"/>
          <p:cNvSpPr>
            <a:spLocks noChangeArrowheads="1"/>
          </p:cNvSpPr>
          <p:nvPr/>
        </p:nvSpPr>
        <p:spPr bwMode="auto">
          <a:xfrm>
            <a:off x="1630363" y="3111500"/>
            <a:ext cx="7178675" cy="2678113"/>
          </a:xfrm>
          <a:prstGeom prst="rect">
            <a:avLst/>
          </a:prstGeom>
          <a:noFill/>
          <a:ln w="9525">
            <a:noFill/>
            <a:miter lim="800000"/>
            <a:headEnd/>
            <a:tailEnd/>
          </a:ln>
        </p:spPr>
        <p:txBody>
          <a:bodyPr>
            <a:spAutoFit/>
          </a:bodyPr>
          <a:lstStyle/>
          <a:p>
            <a:pPr marL="457200" indent="-457200">
              <a:buFont typeface="Arial" pitchFamily="34" charset="0"/>
              <a:buAutoNum type="arabicPeriod"/>
            </a:pPr>
            <a:r>
              <a:rPr lang="tr-TR" sz="2400" dirty="0">
                <a:latin typeface="Tahoma" pitchFamily="34" charset="0"/>
                <a:cs typeface="Tahoma" pitchFamily="34" charset="0"/>
              </a:rPr>
              <a:t>Bu süreç, eğitim kurumu yöneticisi ve danışman tarafından adaya verilecek </a:t>
            </a:r>
            <a:r>
              <a:rPr lang="tr-TR" sz="2400" u="sng" dirty="0">
                <a:latin typeface="Tahoma" pitchFamily="34" charset="0"/>
                <a:cs typeface="Tahoma" pitchFamily="34" charset="0"/>
              </a:rPr>
              <a:t>çalışma programı </a:t>
            </a:r>
            <a:r>
              <a:rPr lang="tr-TR" sz="2400" u="sng" dirty="0">
                <a:latin typeface="Tahoma" pitchFamily="34" charset="0"/>
                <a:cs typeface="Tahoma" pitchFamily="34" charset="0"/>
                <a:hlinkClick r:id="rId4" action="ppaction://hlinkfile"/>
              </a:rPr>
              <a:t>(Form-1)</a:t>
            </a:r>
            <a:r>
              <a:rPr lang="tr-TR" sz="2400" dirty="0">
                <a:latin typeface="Tahoma" pitchFamily="34" charset="0"/>
                <a:cs typeface="Tahoma" pitchFamily="34" charset="0"/>
                <a:hlinkClick r:id="rId4" action="ppaction://hlinkfile"/>
              </a:rPr>
              <a:t> </a:t>
            </a:r>
            <a:r>
              <a:rPr lang="tr-TR" sz="2400" dirty="0">
                <a:latin typeface="Tahoma" pitchFamily="34" charset="0"/>
                <a:cs typeface="Tahoma" pitchFamily="34" charset="0"/>
              </a:rPr>
              <a:t>doğrultusunda gerçekleştirilecektir.</a:t>
            </a:r>
          </a:p>
          <a:p>
            <a:pPr marL="457200" indent="-457200">
              <a:buFont typeface="Arial" pitchFamily="34" charset="0"/>
              <a:buAutoNum type="arabicPeriod"/>
            </a:pPr>
            <a:r>
              <a:rPr lang="tr-TR" sz="2400" dirty="0">
                <a:latin typeface="Tahoma" pitchFamily="34" charset="0"/>
                <a:cs typeface="Tahoma" pitchFamily="34" charset="0"/>
              </a:rPr>
              <a:t>İl/İlçe millî eğitim müdürlükleri programın uygulanmasında çevre şartlarını ve eğitim imkânlarını dikkate alarak okul dışı faaliyetleri hafta içi uygun görülen günlere dağıtır.</a:t>
            </a:r>
          </a:p>
        </p:txBody>
      </p:sp>
      <p:sp>
        <p:nvSpPr>
          <p:cNvPr id="28" name="Rectangle 29"/>
          <p:cNvSpPr>
            <a:spLocks noChangeArrowheads="1"/>
          </p:cNvSpPr>
          <p:nvPr/>
        </p:nvSpPr>
        <p:spPr bwMode="auto">
          <a:xfrm>
            <a:off x="2124166" y="140976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400" b="1" dirty="0">
                <a:latin typeface="Tahoma" pitchFamily="34" charset="0"/>
                <a:cs typeface="Tahoma" pitchFamily="34" charset="0"/>
              </a:rPr>
              <a:t>B.</a:t>
            </a:r>
            <a:r>
              <a:rPr lang="tr-TR" sz="2400" b="1" dirty="0">
                <a:latin typeface="Arial" charset="0"/>
                <a:cs typeface="Arial" charset="0"/>
              </a:rPr>
              <a:t> Uygulama İle İlgili Açıklamalar</a:t>
            </a:r>
            <a:endParaRPr lang="tr-TR" sz="2400" b="1" dirty="0">
              <a:latin typeface="Tahoma" pitchFamily="34" charset="0"/>
              <a:cs typeface="Tahoma" pitchFamily="34" charset="0"/>
            </a:endParaRPr>
          </a:p>
        </p:txBody>
      </p:sp>
      <p:sp>
        <p:nvSpPr>
          <p:cNvPr id="29" name="28 Altbilgi Yer Tutucusu"/>
          <p:cNvSpPr>
            <a:spLocks noGrp="1"/>
          </p:cNvSpPr>
          <p:nvPr>
            <p:ph type="ftr" sz="quarter" idx="10"/>
          </p:nvPr>
        </p:nvSpPr>
        <p:spPr/>
        <p:txBody>
          <a:bodyPr/>
          <a:lstStyle/>
          <a:p>
            <a:pPr>
              <a:defRPr/>
            </a:pPr>
            <a:r>
              <a:rPr lang="tr-TR" dirty="0" smtClean="0"/>
              <a:t>İzmir İl Milli Eğitim Müdürlüğü Aday Öğretmen Yetiştirme Süreci Şubat 2016</a:t>
            </a:r>
            <a:endParaRPr lang="tr-TR"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13"/>
          <p:cNvGrpSpPr>
            <a:grpSpLocks/>
          </p:cNvGrpSpPr>
          <p:nvPr/>
        </p:nvGrpSpPr>
        <p:grpSpPr bwMode="auto">
          <a:xfrm>
            <a:off x="0" y="871538"/>
            <a:ext cx="9144000" cy="5726112"/>
            <a:chOff x="0" y="0"/>
            <a:chExt cx="5760" cy="3747"/>
          </a:xfrm>
        </p:grpSpPr>
        <p:sp>
          <p:nvSpPr>
            <p:cNvPr id="43032"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3033"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3034"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3035"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301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3012" name="Group 26"/>
          <p:cNvGrpSpPr>
            <a:grpSpLocks/>
          </p:cNvGrpSpPr>
          <p:nvPr/>
        </p:nvGrpSpPr>
        <p:grpSpPr bwMode="auto">
          <a:xfrm>
            <a:off x="0" y="869950"/>
            <a:ext cx="2339975" cy="5522913"/>
            <a:chOff x="6408" y="661"/>
            <a:chExt cx="1718" cy="4055"/>
          </a:xfrm>
        </p:grpSpPr>
        <p:sp>
          <p:nvSpPr>
            <p:cNvPr id="43025"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3026" name="Group 28"/>
            <p:cNvGrpSpPr>
              <a:grpSpLocks/>
            </p:cNvGrpSpPr>
            <p:nvPr/>
          </p:nvGrpSpPr>
          <p:grpSpPr bwMode="auto">
            <a:xfrm>
              <a:off x="6408" y="661"/>
              <a:ext cx="1718" cy="3327"/>
              <a:chOff x="6408" y="661"/>
              <a:chExt cx="1718" cy="3327"/>
            </a:xfrm>
          </p:grpSpPr>
          <p:sp>
            <p:nvSpPr>
              <p:cNvPr id="43027"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3028"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3029"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3030"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3031"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301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3015"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3016"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3017"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3019"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3020"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3021"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3022"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43024" name="28 Dikdörtgen"/>
          <p:cNvSpPr>
            <a:spLocks noChangeArrowheads="1"/>
          </p:cNvSpPr>
          <p:nvPr/>
        </p:nvSpPr>
        <p:spPr bwMode="auto">
          <a:xfrm>
            <a:off x="1646238" y="2524125"/>
            <a:ext cx="7086600" cy="5262563"/>
          </a:xfrm>
          <a:prstGeom prst="rect">
            <a:avLst/>
          </a:prstGeom>
          <a:noFill/>
          <a:ln w="9525">
            <a:noFill/>
            <a:miter lim="800000"/>
            <a:headEnd/>
            <a:tailEnd/>
          </a:ln>
        </p:spPr>
        <p:txBody>
          <a:bodyPr>
            <a:spAutoFit/>
          </a:bodyPr>
          <a:lstStyle/>
          <a:p>
            <a:endParaRPr lang="tr-TR" dirty="0"/>
          </a:p>
          <a:p>
            <a:endParaRPr lang="tr-TR" dirty="0"/>
          </a:p>
          <a:p>
            <a:r>
              <a:rPr lang="tr-TR" sz="2400" dirty="0"/>
              <a:t>3.Eğitim öğretim döneminde, aday öğretmenler </a:t>
            </a:r>
            <a:r>
              <a:rPr lang="tr-TR" sz="2400" dirty="0" smtClean="0"/>
              <a:t>16 </a:t>
            </a:r>
            <a:r>
              <a:rPr lang="tr-TR" sz="2400" dirty="0"/>
              <a:t>hafta süresince haftada dört   (4) gün sınıf ve okul içi uygulamalara, bir (1) gün okul dışı faaliyetlere katılır.     </a:t>
            </a:r>
          </a:p>
          <a:p>
            <a:r>
              <a:rPr lang="tr-TR" sz="2400" dirty="0"/>
              <a:t>4. Aday öğretmen, yetiştirme sürecinde çalışma programı çerçevesinde farklı günlerde farklı alanlardaki öğretmenlerin derslerini de izleyecektir.</a:t>
            </a:r>
          </a:p>
          <a:p>
            <a:endParaRPr lang="tr-TR" dirty="0"/>
          </a:p>
          <a:p>
            <a:endParaRPr lang="tr-TR" dirty="0"/>
          </a:p>
          <a:p>
            <a:endParaRPr lang="tr-TR" dirty="0"/>
          </a:p>
          <a:p>
            <a:endParaRPr lang="tr-TR" dirty="0"/>
          </a:p>
          <a:p>
            <a:endParaRPr lang="tr-TR" dirty="0"/>
          </a:p>
          <a:p>
            <a:endParaRPr lang="tr-TR" dirty="0"/>
          </a:p>
          <a:p>
            <a:endParaRPr lang="tr-TR" dirty="0"/>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13"/>
          <p:cNvGrpSpPr>
            <a:grpSpLocks/>
          </p:cNvGrpSpPr>
          <p:nvPr/>
        </p:nvGrpSpPr>
        <p:grpSpPr bwMode="auto">
          <a:xfrm>
            <a:off x="0" y="871538"/>
            <a:ext cx="9144000" cy="5726112"/>
            <a:chOff x="0" y="0"/>
            <a:chExt cx="5760" cy="3747"/>
          </a:xfrm>
        </p:grpSpPr>
        <p:sp>
          <p:nvSpPr>
            <p:cNvPr id="4405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405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405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405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403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4036" name="Group 26"/>
          <p:cNvGrpSpPr>
            <a:grpSpLocks/>
          </p:cNvGrpSpPr>
          <p:nvPr/>
        </p:nvGrpSpPr>
        <p:grpSpPr bwMode="auto">
          <a:xfrm>
            <a:off x="0" y="869950"/>
            <a:ext cx="2339975" cy="5522913"/>
            <a:chOff x="6408" y="661"/>
            <a:chExt cx="1718" cy="4055"/>
          </a:xfrm>
        </p:grpSpPr>
        <p:sp>
          <p:nvSpPr>
            <p:cNvPr id="4404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4050" name="Group 28"/>
            <p:cNvGrpSpPr>
              <a:grpSpLocks/>
            </p:cNvGrpSpPr>
            <p:nvPr/>
          </p:nvGrpSpPr>
          <p:grpSpPr bwMode="auto">
            <a:xfrm>
              <a:off x="6408" y="661"/>
              <a:ext cx="1718" cy="3327"/>
              <a:chOff x="6408" y="661"/>
              <a:chExt cx="1718" cy="3327"/>
            </a:xfrm>
          </p:grpSpPr>
          <p:sp>
            <p:nvSpPr>
              <p:cNvPr id="4405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405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405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405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405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403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4039"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4040"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4041"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4043"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404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404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404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44048" name="26 Dikdörtgen"/>
          <p:cNvSpPr>
            <a:spLocks noChangeArrowheads="1"/>
          </p:cNvSpPr>
          <p:nvPr/>
        </p:nvSpPr>
        <p:spPr bwMode="auto">
          <a:xfrm>
            <a:off x="1616075" y="3454400"/>
            <a:ext cx="7116763" cy="1200150"/>
          </a:xfrm>
          <a:prstGeom prst="rect">
            <a:avLst/>
          </a:prstGeom>
          <a:noFill/>
          <a:ln w="9525">
            <a:noFill/>
            <a:miter lim="800000"/>
            <a:headEnd/>
            <a:tailEnd/>
          </a:ln>
        </p:spPr>
        <p:txBody>
          <a:bodyPr>
            <a:spAutoFit/>
          </a:bodyPr>
          <a:lstStyle/>
          <a:p>
            <a:pPr marL="457200" indent="-457200"/>
            <a:r>
              <a:rPr lang="tr-TR" sz="2400"/>
              <a:t>       5.Rehberlik Araştırma Merkezlerine atanan öğretmenler izleme ve uygulama faaliyetlerini bu kurumlarda gerçekleştirirler. </a:t>
            </a:r>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4201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201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198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4200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4200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200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200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200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201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199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199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199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199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algn="just">
              <a:lnSpc>
                <a:spcPct val="115000"/>
              </a:lnSpc>
              <a:spcAft>
                <a:spcPts val="1200"/>
              </a:spcAft>
            </a:pPr>
            <a:endParaRPr lang="tr-TR" sz="2400" dirty="0">
              <a:cs typeface="Times New Roman" panose="02020603050405020304" pitchFamily="18" charset="0"/>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199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199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199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8" name="Rectangle 29"/>
          <p:cNvSpPr>
            <a:spLocks noChangeArrowheads="1"/>
          </p:cNvSpPr>
          <p:nvPr/>
        </p:nvSpPr>
        <p:spPr bwMode="auto">
          <a:xfrm>
            <a:off x="1874520" y="1409763"/>
            <a:ext cx="699516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defRPr/>
            </a:pPr>
            <a:endParaRPr lang="tr-TR" sz="2400" b="1" dirty="0" smtClean="0">
              <a:ea typeface="Times New Roman"/>
              <a:cs typeface="Times New Roman" panose="02020603050405020304" pitchFamily="18" charset="0"/>
            </a:endParaRPr>
          </a:p>
          <a:p>
            <a:pPr algn="ctr">
              <a:defRPr/>
            </a:pPr>
            <a:r>
              <a:rPr lang="tr-TR" sz="2400" b="1" dirty="0" smtClean="0">
                <a:solidFill>
                  <a:srgbClr val="FF0000"/>
                </a:solidFill>
                <a:ea typeface="Times New Roman"/>
                <a:cs typeface="Times New Roman" panose="02020603050405020304" pitchFamily="18" charset="0"/>
              </a:rPr>
              <a:t>Aday Öğretmen </a:t>
            </a:r>
            <a:r>
              <a:rPr lang="tr-TR" sz="2400" b="1" dirty="0">
                <a:solidFill>
                  <a:srgbClr val="FF0000"/>
                </a:solidFill>
                <a:ea typeface="Times New Roman"/>
                <a:cs typeface="Times New Roman" panose="02020603050405020304" pitchFamily="18" charset="0"/>
              </a:rPr>
              <a:t>Y</a:t>
            </a:r>
            <a:r>
              <a:rPr lang="tr-TR" sz="2400" b="1" dirty="0" smtClean="0">
                <a:solidFill>
                  <a:srgbClr val="FF0000"/>
                </a:solidFill>
                <a:ea typeface="Times New Roman"/>
                <a:cs typeface="Times New Roman" panose="02020603050405020304" pitchFamily="18" charset="0"/>
              </a:rPr>
              <a:t>etiştirme </a:t>
            </a:r>
            <a:r>
              <a:rPr lang="tr-TR" sz="2400" b="1" dirty="0">
                <a:solidFill>
                  <a:srgbClr val="FF0000"/>
                </a:solidFill>
                <a:ea typeface="Times New Roman"/>
                <a:cs typeface="Times New Roman" panose="02020603050405020304" pitchFamily="18" charset="0"/>
              </a:rPr>
              <a:t>S</a:t>
            </a:r>
            <a:r>
              <a:rPr lang="tr-TR" sz="2400" b="1" dirty="0" smtClean="0">
                <a:solidFill>
                  <a:srgbClr val="FF0000"/>
                </a:solidFill>
                <a:ea typeface="Times New Roman"/>
                <a:cs typeface="Times New Roman" panose="02020603050405020304" pitchFamily="18" charset="0"/>
              </a:rPr>
              <a:t>üreci Özet Tablo </a:t>
            </a:r>
          </a:p>
          <a:p>
            <a:pPr algn="ctr">
              <a:defRPr/>
            </a:pPr>
            <a:r>
              <a:rPr lang="tr-TR" sz="2400" b="1" dirty="0" smtClean="0">
                <a:cs typeface="Times New Roman" panose="02020603050405020304" pitchFamily="18" charset="0"/>
              </a:rPr>
              <a:t>A</a:t>
            </a:r>
            <a:r>
              <a:rPr lang="tr-TR" sz="2400" b="1" dirty="0">
                <a:cs typeface="Times New Roman" panose="02020603050405020304" pitchFamily="18" charset="0"/>
              </a:rPr>
              <a:t>. Sınıf ve Okul İçi Faaliyetler </a:t>
            </a:r>
            <a:endParaRPr lang="tr-TR" sz="2400" dirty="0">
              <a:cs typeface="Times New Roman" panose="02020603050405020304" pitchFamily="18" charset="0"/>
            </a:endParaRPr>
          </a:p>
          <a:p>
            <a:pPr>
              <a:defRPr/>
            </a:pPr>
            <a:endParaRPr lang="tr-TR" sz="2400" b="1" dirty="0">
              <a:latin typeface="Tahoma" pitchFamily="34" charset="0"/>
              <a:cs typeface="Tahoma" pitchFamily="34" charset="0"/>
            </a:endParaRPr>
          </a:p>
        </p:txBody>
      </p:sp>
      <p:sp>
        <p:nvSpPr>
          <p:cNvPr id="29" name="28 Dikdörtgen"/>
          <p:cNvSpPr/>
          <p:nvPr/>
        </p:nvSpPr>
        <p:spPr>
          <a:xfrm>
            <a:off x="1584960" y="3097750"/>
            <a:ext cx="7208520" cy="2794611"/>
          </a:xfrm>
          <a:prstGeom prst="rect">
            <a:avLst/>
          </a:prstGeom>
        </p:spPr>
        <p:txBody>
          <a:bodyPr wrap="square">
            <a:spAutoFit/>
          </a:bodyPr>
          <a:lstStyle/>
          <a:p>
            <a:pPr algn="just">
              <a:lnSpc>
                <a:spcPct val="115000"/>
              </a:lnSpc>
              <a:spcAft>
                <a:spcPts val="1200"/>
              </a:spcAft>
            </a:pPr>
            <a:r>
              <a:rPr lang="tr-TR" sz="2400" dirty="0" smtClean="0">
                <a:cs typeface="Times New Roman" panose="02020603050405020304" pitchFamily="18" charset="0"/>
              </a:rPr>
              <a:t>16 </a:t>
            </a:r>
            <a:r>
              <a:rPr lang="tr-TR" sz="2400" dirty="0">
                <a:cs typeface="Times New Roman" panose="02020603050405020304" pitchFamily="18" charset="0"/>
              </a:rPr>
              <a:t>hafta sınıf içi </a:t>
            </a:r>
            <a:r>
              <a:rPr lang="tr-TR" sz="2400" dirty="0" smtClean="0">
                <a:cs typeface="Times New Roman" panose="02020603050405020304" pitchFamily="18" charset="0"/>
              </a:rPr>
              <a:t>uygulamalar: İlk 6 </a:t>
            </a:r>
            <a:r>
              <a:rPr lang="tr-TR" sz="2400" dirty="0">
                <a:cs typeface="Times New Roman" panose="02020603050405020304" pitchFamily="18" charset="0"/>
              </a:rPr>
              <a:t>hafta haftada 3 gün, (Günde 3 saat sınıf içi </a:t>
            </a:r>
            <a:r>
              <a:rPr lang="tr-TR" sz="2400" b="1" dirty="0">
                <a:cs typeface="Times New Roman" panose="02020603050405020304" pitchFamily="18" charset="0"/>
              </a:rPr>
              <a:t>izleme</a:t>
            </a:r>
            <a:r>
              <a:rPr lang="tr-TR" sz="2400" dirty="0">
                <a:cs typeface="Times New Roman" panose="02020603050405020304" pitchFamily="18" charset="0"/>
              </a:rPr>
              <a:t> + 3 saat ders planlaması, ön hazırlık ve değerlendirme </a:t>
            </a:r>
            <a:r>
              <a:rPr lang="tr-TR" sz="2400" dirty="0" smtClean="0">
                <a:cs typeface="Times New Roman" panose="02020603050405020304" pitchFamily="18" charset="0"/>
              </a:rPr>
              <a:t>çalışması)</a:t>
            </a:r>
          </a:p>
          <a:p>
            <a:pPr algn="just">
              <a:lnSpc>
                <a:spcPct val="115000"/>
              </a:lnSpc>
              <a:spcAft>
                <a:spcPts val="1200"/>
              </a:spcAft>
            </a:pPr>
            <a:r>
              <a:rPr lang="tr-TR" sz="2400" dirty="0" smtClean="0">
                <a:cs typeface="Times New Roman" panose="02020603050405020304" pitchFamily="18" charset="0"/>
              </a:rPr>
              <a:t>sonraki 10 </a:t>
            </a:r>
            <a:r>
              <a:rPr lang="tr-TR" sz="2400" dirty="0">
                <a:cs typeface="Times New Roman" panose="02020603050405020304" pitchFamily="18" charset="0"/>
              </a:rPr>
              <a:t>hafta haftada 3 gün, (Günde 3 saat sınıf içi </a:t>
            </a:r>
            <a:r>
              <a:rPr lang="tr-TR" sz="2400" b="1" dirty="0">
                <a:cs typeface="Times New Roman" panose="02020603050405020304" pitchFamily="18" charset="0"/>
              </a:rPr>
              <a:t>uygulama</a:t>
            </a:r>
            <a:r>
              <a:rPr lang="tr-TR" sz="2400" dirty="0">
                <a:cs typeface="Times New Roman" panose="02020603050405020304" pitchFamily="18" charset="0"/>
              </a:rPr>
              <a:t> + 3 saat ders planlaması, ön hazırlık ve değerlendirme çalışması)</a:t>
            </a:r>
          </a:p>
        </p:txBody>
      </p:sp>
      <p:sp>
        <p:nvSpPr>
          <p:cNvPr id="30" name="29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26383"/>
            <a:ext cx="9144000" cy="5726112"/>
            <a:chOff x="0" y="0"/>
            <a:chExt cx="5760" cy="3747"/>
          </a:xfrm>
        </p:grpSpPr>
        <p:sp>
          <p:nvSpPr>
            <p:cNvPr id="43032"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3033"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3034"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3035"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sp>
        <p:nvSpPr>
          <p:cNvPr id="4301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3015"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3016"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3019"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3020"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3021" name="28 Dikdörtgen"/>
          <p:cNvSpPr>
            <a:spLocks noChangeArrowheads="1"/>
          </p:cNvSpPr>
          <p:nvPr/>
        </p:nvSpPr>
        <p:spPr bwMode="auto">
          <a:xfrm>
            <a:off x="1512710" y="3657600"/>
            <a:ext cx="7428089" cy="387798"/>
          </a:xfrm>
          <a:prstGeom prst="rect">
            <a:avLst/>
          </a:prstGeom>
          <a:noFill/>
          <a:ln w="9525">
            <a:noFill/>
            <a:miter lim="800000"/>
            <a:headEnd/>
            <a:tailEnd/>
          </a:ln>
        </p:spPr>
        <p:txBody>
          <a:bodyPr wrap="square">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3022"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43024" name="28 Dikdörtgen"/>
          <p:cNvSpPr>
            <a:spLocks noChangeArrowheads="1"/>
          </p:cNvSpPr>
          <p:nvPr/>
        </p:nvSpPr>
        <p:spPr bwMode="auto">
          <a:xfrm>
            <a:off x="1646238" y="2524125"/>
            <a:ext cx="7086600" cy="3323987"/>
          </a:xfrm>
          <a:prstGeom prst="rect">
            <a:avLst/>
          </a:prstGeom>
          <a:noFill/>
          <a:ln w="9525">
            <a:noFill/>
            <a:miter lim="800000"/>
            <a:headEnd/>
            <a:tailEnd/>
          </a:ln>
        </p:spPr>
        <p:txBody>
          <a:bodyPr>
            <a:spAutoFit/>
          </a:bodyPr>
          <a:lstStyle/>
          <a:p>
            <a:endParaRPr lang="tr-TR" dirty="0"/>
          </a:p>
          <a:p>
            <a:endParaRPr lang="tr-TR" dirty="0"/>
          </a:p>
          <a:p>
            <a:endParaRPr lang="tr-TR" sz="2400" dirty="0" smtClean="0"/>
          </a:p>
          <a:p>
            <a:endParaRPr lang="tr-TR" sz="2400" dirty="0"/>
          </a:p>
          <a:p>
            <a:endParaRPr lang="tr-TR" dirty="0"/>
          </a:p>
          <a:p>
            <a:endParaRPr lang="tr-TR" dirty="0"/>
          </a:p>
          <a:p>
            <a:endParaRPr lang="tr-TR" dirty="0"/>
          </a:p>
          <a:p>
            <a:endParaRPr lang="tr-TR" dirty="0"/>
          </a:p>
          <a:p>
            <a:endParaRPr lang="tr-TR" dirty="0"/>
          </a:p>
          <a:p>
            <a:endParaRPr lang="tr-TR" dirty="0"/>
          </a:p>
          <a:p>
            <a:endParaRPr lang="tr-TR" dirty="0"/>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30" name="29 Diyagram"/>
          <p:cNvGraphicFramePr/>
          <p:nvPr/>
        </p:nvGraphicFramePr>
        <p:xfrm>
          <a:off x="1603023" y="1591733"/>
          <a:ext cx="6570134" cy="416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26383"/>
            <a:ext cx="9144000" cy="5726112"/>
            <a:chOff x="0" y="0"/>
            <a:chExt cx="5760" cy="3747"/>
          </a:xfrm>
        </p:grpSpPr>
        <p:sp>
          <p:nvSpPr>
            <p:cNvPr id="43032"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3033"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3034"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3035"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sp>
        <p:nvSpPr>
          <p:cNvPr id="4301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3015"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3016"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3019"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3020"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3021" name="28 Dikdörtgen"/>
          <p:cNvSpPr>
            <a:spLocks noChangeArrowheads="1"/>
          </p:cNvSpPr>
          <p:nvPr/>
        </p:nvSpPr>
        <p:spPr bwMode="auto">
          <a:xfrm>
            <a:off x="1512710" y="3657600"/>
            <a:ext cx="7428089" cy="387798"/>
          </a:xfrm>
          <a:prstGeom prst="rect">
            <a:avLst/>
          </a:prstGeom>
          <a:noFill/>
          <a:ln w="9525">
            <a:noFill/>
            <a:miter lim="800000"/>
            <a:headEnd/>
            <a:tailEnd/>
          </a:ln>
        </p:spPr>
        <p:txBody>
          <a:bodyPr wrap="square">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3022"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43024" name="28 Dikdörtgen"/>
          <p:cNvSpPr>
            <a:spLocks noChangeArrowheads="1"/>
          </p:cNvSpPr>
          <p:nvPr/>
        </p:nvSpPr>
        <p:spPr bwMode="auto">
          <a:xfrm>
            <a:off x="1646238" y="2524125"/>
            <a:ext cx="7086600" cy="3323987"/>
          </a:xfrm>
          <a:prstGeom prst="rect">
            <a:avLst/>
          </a:prstGeom>
          <a:noFill/>
          <a:ln w="9525">
            <a:noFill/>
            <a:miter lim="800000"/>
            <a:headEnd/>
            <a:tailEnd/>
          </a:ln>
        </p:spPr>
        <p:txBody>
          <a:bodyPr>
            <a:spAutoFit/>
          </a:bodyPr>
          <a:lstStyle/>
          <a:p>
            <a:endParaRPr lang="tr-TR" dirty="0"/>
          </a:p>
          <a:p>
            <a:endParaRPr lang="tr-TR" dirty="0"/>
          </a:p>
          <a:p>
            <a:endParaRPr lang="tr-TR" sz="2400" dirty="0" smtClean="0"/>
          </a:p>
          <a:p>
            <a:endParaRPr lang="tr-TR" sz="2400" dirty="0"/>
          </a:p>
          <a:p>
            <a:endParaRPr lang="tr-TR" dirty="0"/>
          </a:p>
          <a:p>
            <a:endParaRPr lang="tr-TR" dirty="0"/>
          </a:p>
          <a:p>
            <a:endParaRPr lang="tr-TR" dirty="0"/>
          </a:p>
          <a:p>
            <a:endParaRPr lang="tr-TR" dirty="0"/>
          </a:p>
          <a:p>
            <a:endParaRPr lang="tr-TR" dirty="0"/>
          </a:p>
          <a:p>
            <a:endParaRPr lang="tr-TR" dirty="0"/>
          </a:p>
          <a:p>
            <a:endParaRPr lang="tr-TR" dirty="0"/>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30" name="29 Diyagram"/>
          <p:cNvGraphicFramePr/>
          <p:nvPr/>
        </p:nvGraphicFramePr>
        <p:xfrm>
          <a:off x="1106311" y="2291644"/>
          <a:ext cx="7382935" cy="2731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13"/>
          <p:cNvGrpSpPr>
            <a:grpSpLocks/>
          </p:cNvGrpSpPr>
          <p:nvPr/>
        </p:nvGrpSpPr>
        <p:grpSpPr bwMode="auto">
          <a:xfrm>
            <a:off x="0" y="871538"/>
            <a:ext cx="9144000" cy="5726112"/>
            <a:chOff x="0" y="0"/>
            <a:chExt cx="5760" cy="3747"/>
          </a:xfrm>
        </p:grpSpPr>
        <p:sp>
          <p:nvSpPr>
            <p:cNvPr id="4507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508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508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508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505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5060" name="Group 26"/>
          <p:cNvGrpSpPr>
            <a:grpSpLocks/>
          </p:cNvGrpSpPr>
          <p:nvPr/>
        </p:nvGrpSpPr>
        <p:grpSpPr bwMode="auto">
          <a:xfrm>
            <a:off x="0" y="869950"/>
            <a:ext cx="2339975" cy="5522913"/>
            <a:chOff x="6408" y="661"/>
            <a:chExt cx="1718" cy="4055"/>
          </a:xfrm>
        </p:grpSpPr>
        <p:sp>
          <p:nvSpPr>
            <p:cNvPr id="4507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5073" name="Group 28"/>
            <p:cNvGrpSpPr>
              <a:grpSpLocks/>
            </p:cNvGrpSpPr>
            <p:nvPr/>
          </p:nvGrpSpPr>
          <p:grpSpPr bwMode="auto">
            <a:xfrm>
              <a:off x="6408" y="661"/>
              <a:ext cx="1718" cy="3327"/>
              <a:chOff x="6408" y="661"/>
              <a:chExt cx="1718" cy="3327"/>
            </a:xfrm>
          </p:grpSpPr>
          <p:sp>
            <p:nvSpPr>
              <p:cNvPr id="4507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507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507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507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507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506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5063"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5064"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5065" name="Rectangle 29"/>
          <p:cNvSpPr>
            <a:spLocks noChangeArrowheads="1"/>
          </p:cNvSpPr>
          <p:nvPr/>
        </p:nvSpPr>
        <p:spPr bwMode="auto">
          <a:xfrm>
            <a:off x="1503715" y="32686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5067"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5068"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5069"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5070"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7" name="26 Dikdörtgen"/>
          <p:cNvSpPr/>
          <p:nvPr/>
        </p:nvSpPr>
        <p:spPr>
          <a:xfrm>
            <a:off x="1600200" y="3518343"/>
            <a:ext cx="6949440" cy="1791260"/>
          </a:xfrm>
          <a:prstGeom prst="rect">
            <a:avLst/>
          </a:prstGeom>
        </p:spPr>
        <p:txBody>
          <a:bodyPr wrap="square">
            <a:spAutoFit/>
          </a:bodyPr>
          <a:lstStyle/>
          <a:p>
            <a:pPr algn="just">
              <a:lnSpc>
                <a:spcPct val="115000"/>
              </a:lnSpc>
              <a:spcAft>
                <a:spcPts val="1200"/>
              </a:spcAft>
            </a:pPr>
            <a:r>
              <a:rPr lang="tr-TR" sz="2400" dirty="0" smtClean="0">
                <a:cs typeface="Times New Roman" panose="02020603050405020304" pitchFamily="18" charset="0"/>
              </a:rPr>
              <a:t>16 </a:t>
            </a:r>
            <a:r>
              <a:rPr lang="tr-TR" sz="2400" dirty="0">
                <a:cs typeface="Times New Roman" panose="02020603050405020304" pitchFamily="18" charset="0"/>
              </a:rPr>
              <a:t>hafta okul içi uygulamalar: haftada 1 gün  (Günde 6 saat okul içindeki idari, mali, sosyal, kültürel vb. faaliyetleri izleme ve bunlarda görev alma</a:t>
            </a:r>
            <a:r>
              <a:rPr lang="tr-TR" sz="2400" dirty="0" smtClean="0">
                <a:cs typeface="Times New Roman" panose="02020603050405020304" pitchFamily="18" charset="0"/>
              </a:rPr>
              <a:t>)</a:t>
            </a:r>
            <a:endParaRPr lang="tr-TR" sz="2400" dirty="0">
              <a:cs typeface="Times New Roman" panose="02020603050405020304" pitchFamily="18" charset="0"/>
            </a:endParaRPr>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13"/>
          <p:cNvGrpSpPr>
            <a:grpSpLocks/>
          </p:cNvGrpSpPr>
          <p:nvPr/>
        </p:nvGrpSpPr>
        <p:grpSpPr bwMode="auto">
          <a:xfrm>
            <a:off x="0" y="871538"/>
            <a:ext cx="9144000" cy="5726112"/>
            <a:chOff x="0" y="0"/>
            <a:chExt cx="5760" cy="3747"/>
          </a:xfrm>
        </p:grpSpPr>
        <p:sp>
          <p:nvSpPr>
            <p:cNvPr id="11292"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1293"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1294"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1295"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126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1268" name="Group 26"/>
          <p:cNvGrpSpPr>
            <a:grpSpLocks/>
          </p:cNvGrpSpPr>
          <p:nvPr/>
        </p:nvGrpSpPr>
        <p:grpSpPr bwMode="auto">
          <a:xfrm>
            <a:off x="0" y="869950"/>
            <a:ext cx="2339975" cy="5522913"/>
            <a:chOff x="6408" y="661"/>
            <a:chExt cx="1718" cy="4055"/>
          </a:xfrm>
        </p:grpSpPr>
        <p:sp>
          <p:nvSpPr>
            <p:cNvPr id="11285"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1286" name="Group 28"/>
            <p:cNvGrpSpPr>
              <a:grpSpLocks/>
            </p:cNvGrpSpPr>
            <p:nvPr/>
          </p:nvGrpSpPr>
          <p:grpSpPr bwMode="auto">
            <a:xfrm>
              <a:off x="6408" y="661"/>
              <a:ext cx="1718" cy="3327"/>
              <a:chOff x="6408" y="661"/>
              <a:chExt cx="1718" cy="3327"/>
            </a:xfrm>
          </p:grpSpPr>
          <p:sp>
            <p:nvSpPr>
              <p:cNvPr id="11287"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1288"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1289"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1290"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1291"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127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1271"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11272"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1273"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1274"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algn="ctr"/>
            <a:r>
              <a:rPr lang="tr-TR" sz="2800" b="1"/>
              <a:t> </a:t>
            </a:r>
            <a:r>
              <a:rPr lang="tr-TR" sz="2800" b="1">
                <a:latin typeface="Tahoma" pitchFamily="34" charset="0"/>
                <a:cs typeface="Tahoma" pitchFamily="34" charset="0"/>
              </a:rPr>
              <a:t>MİLLİ EĞİTİM BAKANLIĞI ÖĞRETMEN</a:t>
            </a:r>
          </a:p>
          <a:p>
            <a:pPr algn="ctr"/>
            <a:r>
              <a:rPr lang="tr-TR" sz="2800" b="1">
                <a:latin typeface="Tahoma" pitchFamily="34" charset="0"/>
                <a:cs typeface="Tahoma" pitchFamily="34" charset="0"/>
              </a:rPr>
              <a:t> ATAMA VE YER DEĞİŞTİRME </a:t>
            </a:r>
          </a:p>
          <a:p>
            <a:pPr algn="ctr"/>
            <a:r>
              <a:rPr lang="tr-TR" sz="2800" b="1">
                <a:latin typeface="Tahoma" pitchFamily="34" charset="0"/>
                <a:cs typeface="Tahoma" pitchFamily="34" charset="0"/>
              </a:rPr>
              <a:t> YÖNETMELİĞİ</a:t>
            </a:r>
            <a:endParaRPr lang="en-US" sz="2800" b="1" i="1">
              <a:latin typeface="Tahoma" pitchFamily="34" charset="0"/>
              <a:cs typeface="Tahoma" pitchFamily="34" charset="0"/>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1276"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000" b="1">
                <a:latin typeface="Tahoma" pitchFamily="34" charset="0"/>
                <a:cs typeface="Tahoma" pitchFamily="34" charset="0"/>
              </a:rPr>
              <a:t>RESMİ GAZETE: 17/4/2015 Tarih  29329 Sayılı</a:t>
            </a:r>
            <a:endParaRPr lang="en-US" sz="2000">
              <a:latin typeface="Tahoma" pitchFamily="34" charset="0"/>
              <a:cs typeface="Tahoma" pitchFamily="34" charset="0"/>
            </a:endParaRPr>
          </a:p>
        </p:txBody>
      </p:sp>
      <p:sp>
        <p:nvSpPr>
          <p:cNvPr id="11280"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1281"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1282"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1" name="30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4201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201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198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4200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4200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200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200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200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201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199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199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199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199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algn="just">
              <a:lnSpc>
                <a:spcPct val="115000"/>
              </a:lnSpc>
              <a:spcAft>
                <a:spcPts val="1200"/>
              </a:spcAft>
            </a:pPr>
            <a:endParaRPr lang="tr-TR" sz="2400" dirty="0">
              <a:cs typeface="Times New Roman" panose="02020603050405020304" pitchFamily="18" charset="0"/>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199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199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199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8" name="Rectangle 29"/>
          <p:cNvSpPr>
            <a:spLocks noChangeArrowheads="1"/>
          </p:cNvSpPr>
          <p:nvPr/>
        </p:nvSpPr>
        <p:spPr bwMode="auto">
          <a:xfrm>
            <a:off x="1874520" y="1409763"/>
            <a:ext cx="699516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defRPr/>
            </a:pPr>
            <a:endParaRPr lang="tr-TR" sz="2400" b="1" dirty="0" smtClean="0">
              <a:ea typeface="Times New Roman"/>
              <a:cs typeface="Times New Roman" panose="02020603050405020304" pitchFamily="18" charset="0"/>
            </a:endParaRPr>
          </a:p>
          <a:p>
            <a:pPr algn="ctr">
              <a:defRPr/>
            </a:pPr>
            <a:r>
              <a:rPr lang="tr-TR" sz="2400" b="1" dirty="0" smtClean="0">
                <a:cs typeface="Times New Roman" panose="02020603050405020304" pitchFamily="18" charset="0"/>
              </a:rPr>
              <a:t>B.  Okul Dışı </a:t>
            </a:r>
            <a:r>
              <a:rPr lang="tr-TR" sz="2400" b="1" dirty="0">
                <a:cs typeface="Times New Roman" panose="02020603050405020304" pitchFamily="18" charset="0"/>
              </a:rPr>
              <a:t>Faaliyetler </a:t>
            </a:r>
            <a:endParaRPr lang="tr-TR" sz="2400" dirty="0">
              <a:cs typeface="Times New Roman" panose="02020603050405020304" pitchFamily="18" charset="0"/>
            </a:endParaRPr>
          </a:p>
          <a:p>
            <a:pPr>
              <a:defRPr/>
            </a:pPr>
            <a:endParaRPr lang="tr-TR" sz="2400" b="1" dirty="0">
              <a:latin typeface="Tahoma" pitchFamily="34" charset="0"/>
              <a:cs typeface="Tahoma" pitchFamily="34" charset="0"/>
            </a:endParaRPr>
          </a:p>
        </p:txBody>
      </p:sp>
      <p:sp>
        <p:nvSpPr>
          <p:cNvPr id="29" name="28 Dikdörtgen"/>
          <p:cNvSpPr/>
          <p:nvPr/>
        </p:nvSpPr>
        <p:spPr>
          <a:xfrm>
            <a:off x="1584960" y="3097750"/>
            <a:ext cx="7208520" cy="480901"/>
          </a:xfrm>
          <a:prstGeom prst="rect">
            <a:avLst/>
          </a:prstGeom>
        </p:spPr>
        <p:txBody>
          <a:bodyPr wrap="square">
            <a:spAutoFit/>
          </a:bodyPr>
          <a:lstStyle/>
          <a:p>
            <a:pPr algn="just">
              <a:lnSpc>
                <a:spcPct val="115000"/>
              </a:lnSpc>
              <a:spcAft>
                <a:spcPts val="1200"/>
              </a:spcAft>
            </a:pPr>
            <a:endParaRPr lang="tr-TR" sz="2400" dirty="0">
              <a:cs typeface="Times New Roman" panose="02020603050405020304" pitchFamily="18" charset="0"/>
            </a:endParaRPr>
          </a:p>
        </p:txBody>
      </p:sp>
      <p:sp>
        <p:nvSpPr>
          <p:cNvPr id="30" name="29 Dikdörtgen"/>
          <p:cNvSpPr/>
          <p:nvPr/>
        </p:nvSpPr>
        <p:spPr>
          <a:xfrm>
            <a:off x="1752600" y="3629659"/>
            <a:ext cx="6918960" cy="1945148"/>
          </a:xfrm>
          <a:prstGeom prst="rect">
            <a:avLst/>
          </a:prstGeom>
        </p:spPr>
        <p:txBody>
          <a:bodyPr wrap="square">
            <a:spAutoFit/>
          </a:bodyPr>
          <a:lstStyle/>
          <a:p>
            <a:pPr algn="just">
              <a:lnSpc>
                <a:spcPct val="115000"/>
              </a:lnSpc>
              <a:spcAft>
                <a:spcPts val="1200"/>
              </a:spcAft>
            </a:pPr>
            <a:r>
              <a:rPr lang="tr-TR" sz="2400" dirty="0">
                <a:cs typeface="Times New Roman" panose="02020603050405020304" pitchFamily="18" charset="0"/>
              </a:rPr>
              <a:t>haftada 1 gün x 6 saat </a:t>
            </a:r>
            <a:r>
              <a:rPr lang="tr-TR" sz="2400" dirty="0">
                <a:ea typeface="Times New Roman"/>
                <a:cs typeface="Times New Roman" panose="02020603050405020304" pitchFamily="18" charset="0"/>
              </a:rPr>
              <a:t>okul dışı</a:t>
            </a:r>
            <a:r>
              <a:rPr lang="tr-TR" sz="2400" dirty="0">
                <a:cs typeface="Times New Roman" panose="02020603050405020304" pitchFamily="18" charset="0"/>
              </a:rPr>
              <a:t> </a:t>
            </a:r>
            <a:r>
              <a:rPr lang="tr-TR" sz="2400" dirty="0" smtClean="0">
                <a:cs typeface="Times New Roman" panose="02020603050405020304" pitchFamily="18" charset="0"/>
              </a:rPr>
              <a:t>uygulamalar</a:t>
            </a:r>
            <a:endParaRPr lang="tr-TR" sz="2400" dirty="0">
              <a:cs typeface="Times New Roman" panose="02020603050405020304" pitchFamily="18" charset="0"/>
            </a:endParaRPr>
          </a:p>
          <a:p>
            <a:pPr>
              <a:lnSpc>
                <a:spcPct val="115000"/>
              </a:lnSpc>
              <a:spcAft>
                <a:spcPts val="1200"/>
              </a:spcAft>
            </a:pPr>
            <a:r>
              <a:rPr lang="tr-TR" sz="2400" b="1" dirty="0" smtClean="0">
                <a:cs typeface="Times New Roman" panose="02020603050405020304" pitchFamily="18" charset="0"/>
              </a:rPr>
              <a:t>Toplam:</a:t>
            </a:r>
            <a:r>
              <a:rPr lang="tr-TR" sz="2400" dirty="0" smtClean="0">
                <a:cs typeface="Times New Roman" panose="02020603050405020304" pitchFamily="18" charset="0"/>
              </a:rPr>
              <a:t> </a:t>
            </a:r>
            <a:r>
              <a:rPr lang="tr-TR" sz="2400" dirty="0" smtClean="0"/>
              <a:t>16 hafta/79 gün/474 saat izleme, eğitim,okul içi ve okul dışı faaliyetleri</a:t>
            </a:r>
            <a:r>
              <a:rPr lang="tr-TR" sz="2400" dirty="0" smtClean="0">
                <a:cs typeface="Times New Roman" panose="02020603050405020304" pitchFamily="18" charset="0"/>
              </a:rPr>
              <a:t>, </a:t>
            </a:r>
            <a:r>
              <a:rPr lang="tr-TR" sz="2400" dirty="0">
                <a:cs typeface="Times New Roman" panose="02020603050405020304" pitchFamily="18" charset="0"/>
              </a:rPr>
              <a:t>eğitim ve </a:t>
            </a:r>
            <a:r>
              <a:rPr lang="tr-TR" sz="2400" dirty="0">
                <a:ea typeface="Times New Roman"/>
                <a:cs typeface="Times New Roman" panose="02020603050405020304" pitchFamily="18" charset="0"/>
              </a:rPr>
              <a:t>okul dışı</a:t>
            </a:r>
            <a:r>
              <a:rPr lang="tr-TR" sz="2400" dirty="0">
                <a:cs typeface="Times New Roman" panose="02020603050405020304" pitchFamily="18" charset="0"/>
              </a:rPr>
              <a:t> uygulamalar </a:t>
            </a:r>
            <a:r>
              <a:rPr lang="tr-TR" sz="2400" dirty="0" smtClean="0">
                <a:cs typeface="Times New Roman" panose="02020603050405020304" pitchFamily="18" charset="0"/>
              </a:rPr>
              <a:t>süreci gerçekleştirilecektir</a:t>
            </a:r>
            <a:endParaRPr lang="tr-TR" sz="2400" dirty="0">
              <a:cs typeface="Times New Roman" panose="02020603050405020304" pitchFamily="18" charset="0"/>
            </a:endParaRPr>
          </a:p>
        </p:txBody>
      </p:sp>
      <p:sp>
        <p:nvSpPr>
          <p:cNvPr id="31" name="30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4201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201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198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4200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4200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200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200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200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201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199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199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199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199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algn="just">
              <a:lnSpc>
                <a:spcPct val="115000"/>
              </a:lnSpc>
              <a:spcAft>
                <a:spcPts val="1200"/>
              </a:spcAft>
            </a:pPr>
            <a:endParaRPr lang="tr-TR" sz="2400" dirty="0">
              <a:cs typeface="Times New Roman" panose="02020603050405020304" pitchFamily="18" charset="0"/>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199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199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199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8" name="Rectangle 29"/>
          <p:cNvSpPr>
            <a:spLocks noChangeArrowheads="1"/>
          </p:cNvSpPr>
          <p:nvPr/>
        </p:nvSpPr>
        <p:spPr bwMode="auto">
          <a:xfrm>
            <a:off x="1874520" y="1409763"/>
            <a:ext cx="699516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defRPr/>
            </a:pPr>
            <a:endParaRPr lang="tr-TR" sz="2400" b="1" dirty="0" smtClean="0">
              <a:ea typeface="Times New Roman"/>
              <a:cs typeface="Times New Roman" panose="02020603050405020304" pitchFamily="18" charset="0"/>
            </a:endParaRPr>
          </a:p>
          <a:p>
            <a:pPr algn="ctr">
              <a:defRPr/>
            </a:pPr>
            <a:r>
              <a:rPr lang="tr-TR" sz="2400" b="1" dirty="0" smtClean="0">
                <a:cs typeface="Times New Roman" panose="02020603050405020304" pitchFamily="18" charset="0"/>
              </a:rPr>
              <a:t>C.  Ölçme Değerlendirme </a:t>
            </a:r>
            <a:endParaRPr lang="tr-TR" sz="2400" dirty="0">
              <a:cs typeface="Times New Roman" panose="02020603050405020304" pitchFamily="18" charset="0"/>
            </a:endParaRPr>
          </a:p>
          <a:p>
            <a:pPr>
              <a:defRPr/>
            </a:pPr>
            <a:endParaRPr lang="tr-TR" sz="2400" b="1" dirty="0">
              <a:latin typeface="Tahoma" pitchFamily="34" charset="0"/>
              <a:cs typeface="Tahoma" pitchFamily="34" charset="0"/>
            </a:endParaRPr>
          </a:p>
        </p:txBody>
      </p:sp>
      <p:sp>
        <p:nvSpPr>
          <p:cNvPr id="29" name="28 Dikdörtgen"/>
          <p:cNvSpPr/>
          <p:nvPr/>
        </p:nvSpPr>
        <p:spPr>
          <a:xfrm>
            <a:off x="1584960" y="3097750"/>
            <a:ext cx="7208520" cy="480901"/>
          </a:xfrm>
          <a:prstGeom prst="rect">
            <a:avLst/>
          </a:prstGeom>
        </p:spPr>
        <p:txBody>
          <a:bodyPr wrap="square">
            <a:spAutoFit/>
          </a:bodyPr>
          <a:lstStyle/>
          <a:p>
            <a:pPr algn="just">
              <a:lnSpc>
                <a:spcPct val="115000"/>
              </a:lnSpc>
              <a:spcAft>
                <a:spcPts val="1200"/>
              </a:spcAft>
            </a:pPr>
            <a:endParaRPr lang="tr-TR" sz="2400" dirty="0">
              <a:cs typeface="Times New Roman" panose="02020603050405020304" pitchFamily="18" charset="0"/>
            </a:endParaRPr>
          </a:p>
        </p:txBody>
      </p:sp>
      <p:sp>
        <p:nvSpPr>
          <p:cNvPr id="30" name="29 Dikdörtgen"/>
          <p:cNvSpPr/>
          <p:nvPr/>
        </p:nvSpPr>
        <p:spPr>
          <a:xfrm>
            <a:off x="1752600" y="3629659"/>
            <a:ext cx="6918960" cy="480901"/>
          </a:xfrm>
          <a:prstGeom prst="rect">
            <a:avLst/>
          </a:prstGeom>
        </p:spPr>
        <p:txBody>
          <a:bodyPr wrap="square">
            <a:spAutoFit/>
          </a:bodyPr>
          <a:lstStyle/>
          <a:p>
            <a:pPr algn="just">
              <a:lnSpc>
                <a:spcPct val="115000"/>
              </a:lnSpc>
              <a:spcAft>
                <a:spcPts val="1200"/>
              </a:spcAft>
            </a:pPr>
            <a:endParaRPr lang="tr-TR" sz="2400" dirty="0">
              <a:cs typeface="Times New Roman" panose="02020603050405020304" pitchFamily="18" charset="0"/>
            </a:endParaRPr>
          </a:p>
        </p:txBody>
      </p:sp>
      <p:sp>
        <p:nvSpPr>
          <p:cNvPr id="31" name="30 Dikdörtgen"/>
          <p:cNvSpPr/>
          <p:nvPr/>
        </p:nvSpPr>
        <p:spPr>
          <a:xfrm>
            <a:off x="1580607" y="3161211"/>
            <a:ext cx="7145382" cy="2308324"/>
          </a:xfrm>
          <a:prstGeom prst="rect">
            <a:avLst/>
          </a:prstGeom>
        </p:spPr>
        <p:txBody>
          <a:bodyPr wrap="square">
            <a:spAutoFit/>
          </a:bodyPr>
          <a:lstStyle/>
          <a:p>
            <a:pPr lvl="0">
              <a:buFont typeface="+mj-lt"/>
              <a:buAutoNum type="arabicPeriod"/>
            </a:pPr>
            <a:r>
              <a:rPr lang="tr-TR" sz="2400" dirty="0" smtClean="0"/>
              <a:t>Aday öğretmen okul içi ve okul dışı her tür faaliyeti ile ilgili standart formları doldurur.  Bu çalışmalara ait diğer belge ve materyallerle birlikte bu formlar kişisel ve mesleki gelişim dosyasında saklanır. Bu dosya Performans Değerlendirme sürecinde ve sözlü sınavda veri olarak kullanılabilir.</a:t>
            </a:r>
            <a:endParaRPr lang="tr-TR" sz="2400" dirty="0"/>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2" name="Group 13"/>
          <p:cNvGrpSpPr>
            <a:grpSpLocks/>
          </p:cNvGrpSpPr>
          <p:nvPr/>
        </p:nvGrpSpPr>
        <p:grpSpPr bwMode="auto">
          <a:xfrm>
            <a:off x="0" y="819287"/>
            <a:ext cx="9144000" cy="5726112"/>
            <a:chOff x="0" y="0"/>
            <a:chExt cx="5760" cy="3747"/>
          </a:xfrm>
        </p:grpSpPr>
        <p:sp>
          <p:nvSpPr>
            <p:cNvPr id="46103"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610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6105"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610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608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6084" name="Group 26"/>
          <p:cNvGrpSpPr>
            <a:grpSpLocks/>
          </p:cNvGrpSpPr>
          <p:nvPr/>
        </p:nvGrpSpPr>
        <p:grpSpPr bwMode="auto">
          <a:xfrm>
            <a:off x="0" y="869950"/>
            <a:ext cx="2339975" cy="5522913"/>
            <a:chOff x="6408" y="661"/>
            <a:chExt cx="1718" cy="4055"/>
          </a:xfrm>
        </p:grpSpPr>
        <p:sp>
          <p:nvSpPr>
            <p:cNvPr id="46096"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6097" name="Group 28"/>
            <p:cNvGrpSpPr>
              <a:grpSpLocks/>
            </p:cNvGrpSpPr>
            <p:nvPr/>
          </p:nvGrpSpPr>
          <p:grpSpPr bwMode="auto">
            <a:xfrm>
              <a:off x="6408" y="661"/>
              <a:ext cx="1718" cy="3327"/>
              <a:chOff x="6408" y="661"/>
              <a:chExt cx="1718" cy="3327"/>
            </a:xfrm>
          </p:grpSpPr>
          <p:sp>
            <p:nvSpPr>
              <p:cNvPr id="46098"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6099"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6100"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6101"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6102"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608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6087"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6088"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6089"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6091"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609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609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609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7" name="26 Dikdörtgen"/>
          <p:cNvSpPr/>
          <p:nvPr/>
        </p:nvSpPr>
        <p:spPr>
          <a:xfrm>
            <a:off x="1672046" y="3123924"/>
            <a:ext cx="7171508" cy="2677656"/>
          </a:xfrm>
          <a:prstGeom prst="rect">
            <a:avLst/>
          </a:prstGeom>
        </p:spPr>
        <p:txBody>
          <a:bodyPr wrap="square">
            <a:spAutoFit/>
          </a:bodyPr>
          <a:lstStyle/>
          <a:p>
            <a:pPr lvl="0"/>
            <a:r>
              <a:rPr lang="tr-TR" sz="2400" dirty="0" smtClean="0"/>
              <a:t>2. Danışman öğretmen ve yönetici,  aday öğretmenin yetiştirme programı boyunca okul içi ve okul dışındaki her tür faaliyetini göz önünde bulundurarak ve gerektiğinde adayın hazırlamış olduğu kişisel ve mesleki gelişim dosyasını da kullanarak performansını puanlar. </a:t>
            </a:r>
            <a:r>
              <a:rPr lang="tr-TR" sz="2400" u="sng" dirty="0" smtClean="0"/>
              <a:t>(Öğretmen Atama ve Yer Değiştirme Yönetmeliği)</a:t>
            </a:r>
            <a:endParaRPr lang="tr-TR" sz="2400" dirty="0"/>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Altbilgi Yer Tutucusu"/>
          <p:cNvSpPr>
            <a:spLocks noGrp="1"/>
          </p:cNvSpPr>
          <p:nvPr>
            <p:ph type="ftr" sz="quarter" idx="10"/>
          </p:nvPr>
        </p:nvSpPr>
        <p:spPr/>
        <p:txBody>
          <a:bodyPr/>
          <a:lstStyle/>
          <a:p>
            <a:pPr>
              <a:defRPr/>
            </a:pPr>
            <a:r>
              <a:rPr lang="tr-TR" dirty="0" smtClean="0"/>
              <a:t>İzmir İl Milli Eğitim Müdürlüğü Aday Öğretmen Yetiştirme Süreci Şubat 2016</a:t>
            </a:r>
            <a:endParaRPr lang="tr-TR" dirty="0"/>
          </a:p>
        </p:txBody>
      </p:sp>
      <p:graphicFrame>
        <p:nvGraphicFramePr>
          <p:cNvPr id="5" name="4 Tablo"/>
          <p:cNvGraphicFramePr>
            <a:graphicFrameLocks noGrp="1"/>
          </p:cNvGraphicFramePr>
          <p:nvPr/>
        </p:nvGraphicFramePr>
        <p:xfrm>
          <a:off x="0" y="0"/>
          <a:ext cx="9144000" cy="6858003"/>
        </p:xfrm>
        <a:graphic>
          <a:graphicData uri="http://schemas.openxmlformats.org/drawingml/2006/table">
            <a:tbl>
              <a:tblPr/>
              <a:tblGrid>
                <a:gridCol w="1349155"/>
                <a:gridCol w="1349155"/>
                <a:gridCol w="1349155"/>
                <a:gridCol w="1373032"/>
                <a:gridCol w="1466955"/>
                <a:gridCol w="1466955"/>
                <a:gridCol w="789593"/>
              </a:tblGrid>
              <a:tr h="207885">
                <a:tc rowSpan="2">
                  <a:txBody>
                    <a:bodyPr/>
                    <a:lstStyle/>
                    <a:p>
                      <a:pPr marL="13970">
                        <a:lnSpc>
                          <a:spcPct val="115000"/>
                        </a:lnSpc>
                        <a:spcAft>
                          <a:spcPts val="0"/>
                        </a:spcAft>
                      </a:pPr>
                      <a:r>
                        <a:rPr lang="tr-TR" sz="900" kern="1200" dirty="0">
                          <a:latin typeface="Arial Black" pitchFamily="34" charset="0"/>
                          <a:ea typeface="Times New Roman"/>
                          <a:cs typeface="Times New Roman"/>
                        </a:rPr>
                        <a:t>Aylar (*)</a:t>
                      </a:r>
                      <a:endParaRPr lang="tr-TR" sz="900" dirty="0">
                        <a:latin typeface="Arial Black" pitchFamily="34" charset="0"/>
                        <a:cs typeface="Times New Roman"/>
                      </a:endParaRPr>
                    </a:p>
                  </a:txBody>
                  <a:tcPr marL="40772" marR="40772" marT="5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457200" algn="ctr">
                        <a:lnSpc>
                          <a:spcPct val="115000"/>
                        </a:lnSpc>
                        <a:spcAft>
                          <a:spcPts val="0"/>
                        </a:spcAft>
                      </a:pPr>
                      <a:r>
                        <a:rPr lang="tr-TR" sz="900" kern="1200">
                          <a:latin typeface="Arial Black" pitchFamily="34" charset="0"/>
                          <a:ea typeface="Times New Roman"/>
                          <a:cs typeface="Times New Roman"/>
                        </a:rPr>
                        <a:t>Haftalar</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nSpc>
                          <a:spcPct val="115000"/>
                        </a:lnSpc>
                        <a:spcAft>
                          <a:spcPts val="0"/>
                        </a:spcAft>
                      </a:pPr>
                      <a:r>
                        <a:rPr lang="tr-TR" sz="900" kern="1200">
                          <a:latin typeface="Arial Black" pitchFamily="34" charset="0"/>
                          <a:cs typeface="Times New Roman"/>
                        </a:rPr>
                        <a:t>Toplam</a:t>
                      </a:r>
                      <a:endParaRPr lang="tr-TR" sz="900">
                        <a:latin typeface="Arial Black" pitchFamily="34" charset="0"/>
                        <a:cs typeface="Times New Roman"/>
                      </a:endParaRPr>
                    </a:p>
                  </a:txBody>
                  <a:tcPr marL="40772" marR="40772" marT="5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885">
                <a:tc vMerge="1">
                  <a:txBody>
                    <a:bodyPr/>
                    <a:lstStyle/>
                    <a:p>
                      <a:endParaRPr lang="tr-TR"/>
                    </a:p>
                  </a:txBody>
                  <a:tcPr/>
                </a:tc>
                <a:tc>
                  <a:txBody>
                    <a:bodyPr/>
                    <a:lstStyle/>
                    <a:p>
                      <a:pPr algn="just">
                        <a:lnSpc>
                          <a:spcPct val="115000"/>
                        </a:lnSpc>
                        <a:spcAft>
                          <a:spcPts val="0"/>
                        </a:spcAft>
                      </a:pPr>
                      <a:r>
                        <a:rPr lang="tr-TR" sz="900" kern="1200" dirty="0">
                          <a:latin typeface="Arial Black" pitchFamily="34" charset="0"/>
                          <a:ea typeface="Times New Roman"/>
                          <a:cs typeface="Times New Roman"/>
                        </a:rPr>
                        <a:t>1. hafta</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900" kern="1200">
                          <a:latin typeface="Arial Black" pitchFamily="34" charset="0"/>
                          <a:ea typeface="Times New Roman"/>
                          <a:cs typeface="Times New Roman"/>
                        </a:rPr>
                        <a:t>2. Hafta</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900" kern="1200">
                          <a:latin typeface="Arial Black" pitchFamily="34" charset="0"/>
                          <a:ea typeface="Times New Roman"/>
                          <a:cs typeface="Times New Roman"/>
                        </a:rPr>
                        <a:t>3. hafta</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900" kern="1200">
                          <a:latin typeface="Arial Black" pitchFamily="34" charset="0"/>
                          <a:ea typeface="Times New Roman"/>
                          <a:cs typeface="Times New Roman"/>
                        </a:rPr>
                        <a:t>4. hafta</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900" kern="1200">
                          <a:latin typeface="Arial Black" pitchFamily="34" charset="0"/>
                          <a:ea typeface="Times New Roman"/>
                          <a:cs typeface="Times New Roman"/>
                        </a:rPr>
                        <a:t>5. hafta</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r>
              <a:tr h="1032256">
                <a:tc>
                  <a:txBody>
                    <a:bodyPr/>
                    <a:lstStyle/>
                    <a:p>
                      <a:pPr marL="13970">
                        <a:lnSpc>
                          <a:spcPct val="115000"/>
                        </a:lnSpc>
                        <a:spcAft>
                          <a:spcPts val="0"/>
                        </a:spcAft>
                      </a:pPr>
                      <a:r>
                        <a:rPr lang="tr-TR" sz="900" dirty="0">
                          <a:latin typeface="Arial Black" pitchFamily="34" charset="0"/>
                          <a:ea typeface="Times New Roman"/>
                          <a:cs typeface="Times New Roman"/>
                        </a:rPr>
                        <a:t>Mart</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4 gün</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süreç bilgilendirme</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2 gün sınıf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cs typeface="Times New Roman"/>
                      </a:endParaRPr>
                    </a:p>
                    <a:p>
                      <a:pPr marL="2540">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cs typeface="Times New Roman"/>
                      </a:endParaRPr>
                    </a:p>
                    <a:p>
                      <a:pPr marL="2540">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cs typeface="Times New Roman"/>
                      </a:endParaRPr>
                    </a:p>
                    <a:p>
                      <a:pPr marL="2540">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05">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marL="27305">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cs typeface="Times New Roman"/>
                      </a:endParaRPr>
                    </a:p>
                    <a:p>
                      <a:pPr marL="27305">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marL="27305">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ea typeface="Times New Roman"/>
                        <a:cs typeface="Times New Roman"/>
                      </a:endParaRPr>
                    </a:p>
                    <a:p>
                      <a:pPr>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ea typeface="Times New Roman"/>
                        <a:cs typeface="Times New Roman"/>
                      </a:endParaRPr>
                    </a:p>
                    <a:p>
                      <a:pPr>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ea typeface="Times New Roman"/>
                        <a:cs typeface="Times New Roman"/>
                      </a:endParaRPr>
                    </a:p>
                    <a:p>
                      <a:pPr>
                        <a:lnSpc>
                          <a:spcPct val="115000"/>
                        </a:lnSpc>
                        <a:spcAft>
                          <a:spcPts val="0"/>
                        </a:spcAft>
                      </a:pPr>
                      <a:r>
                        <a:rPr lang="tr-TR" sz="900" kern="1200">
                          <a:latin typeface="Arial Black" pitchFamily="34" charset="0"/>
                          <a:ea typeface="Times New Roman"/>
                          <a:cs typeface="Times New Roman"/>
                        </a:rPr>
                        <a:t>1 gün okul dışı</a:t>
                      </a:r>
                      <a:r>
                        <a:rPr lang="tr-TR" sz="900" kern="1200">
                          <a:latin typeface="Arial Black" pitchFamily="34" charset="0"/>
                          <a:ea typeface="Times New Roman"/>
                          <a:cs typeface="Arial"/>
                        </a:rPr>
                        <a:t>  (Nisan ayının ilk günü mart ayında gösterilmiştir.)</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kern="1200">
                          <a:latin typeface="Arial Black" pitchFamily="34" charset="0"/>
                          <a:cs typeface="Times New Roman"/>
                        </a:rPr>
                        <a:t>24 gün </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cs typeface="Times New Roman"/>
                        </a:rPr>
                        <a:t>144 saat</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2422">
                <a:tc>
                  <a:txBody>
                    <a:bodyPr/>
                    <a:lstStyle/>
                    <a:p>
                      <a:pPr marL="13970">
                        <a:lnSpc>
                          <a:spcPct val="115000"/>
                        </a:lnSpc>
                        <a:spcAft>
                          <a:spcPts val="0"/>
                        </a:spcAft>
                      </a:pPr>
                      <a:r>
                        <a:rPr lang="tr-TR" sz="900">
                          <a:latin typeface="Arial Black" pitchFamily="34" charset="0"/>
                          <a:ea typeface="Times New Roman"/>
                          <a:cs typeface="Times New Roman"/>
                        </a:rPr>
                        <a:t>Nisan</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900" kern="120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kern="1200">
                          <a:latin typeface="Arial Black" pitchFamily="34" charset="0"/>
                          <a:cs typeface="Times New Roman"/>
                        </a:rPr>
                        <a:t>20 gün </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cs typeface="Times New Roman"/>
                        </a:rPr>
                        <a:t>120 saat</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2422">
                <a:tc>
                  <a:txBody>
                    <a:bodyPr/>
                    <a:lstStyle/>
                    <a:p>
                      <a:pPr marL="13970">
                        <a:lnSpc>
                          <a:spcPct val="115000"/>
                        </a:lnSpc>
                        <a:spcAft>
                          <a:spcPts val="0"/>
                        </a:spcAft>
                      </a:pPr>
                      <a:r>
                        <a:rPr lang="tr-TR" sz="900">
                          <a:latin typeface="Arial Black" pitchFamily="34" charset="0"/>
                          <a:ea typeface="Times New Roman"/>
                          <a:cs typeface="Times New Roman"/>
                        </a:rPr>
                        <a:t>Mayıs</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3 gün sın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05">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cs typeface="Times New Roman"/>
                      </a:endParaRPr>
                    </a:p>
                    <a:p>
                      <a:pPr marL="27305">
                        <a:lnSpc>
                          <a:spcPct val="115000"/>
                        </a:lnSpc>
                        <a:spcAft>
                          <a:spcPts val="0"/>
                        </a:spcAft>
                      </a:pPr>
                      <a:r>
                        <a:rPr lang="tr-TR" sz="900" kern="1200" dirty="0">
                          <a:latin typeface="Arial Black" pitchFamily="34" charset="0"/>
                          <a:ea typeface="Times New Roman"/>
                          <a:cs typeface="Times New Roman"/>
                        </a:rPr>
                        <a:t>3 gün sınıf içi</a:t>
                      </a:r>
                      <a:endParaRPr lang="tr-TR" sz="900" dirty="0">
                        <a:latin typeface="Arial Black" pitchFamily="34" charset="0"/>
                        <a:cs typeface="Times New Roman"/>
                      </a:endParaRPr>
                    </a:p>
                    <a:p>
                      <a:pPr marL="27305">
                        <a:lnSpc>
                          <a:spcPct val="115000"/>
                        </a:lnSpc>
                        <a:spcAft>
                          <a:spcPts val="0"/>
                        </a:spcAft>
                      </a:pPr>
                      <a:r>
                        <a:rPr lang="tr-TR" sz="900" kern="1200" dirty="0">
                          <a:latin typeface="Arial Black" pitchFamily="34" charset="0"/>
                          <a:ea typeface="Times New Roman"/>
                          <a:cs typeface="Times New Roman"/>
                        </a:rPr>
                        <a:t>1 gün okul içi</a:t>
                      </a:r>
                      <a:endParaRPr lang="tr-TR" sz="900" dirty="0">
                        <a:latin typeface="Arial Black" pitchFamily="34" charset="0"/>
                        <a:cs typeface="Times New Roman"/>
                      </a:endParaRPr>
                    </a:p>
                    <a:p>
                      <a:pPr marL="27305">
                        <a:lnSpc>
                          <a:spcPct val="115000"/>
                        </a:lnSpc>
                        <a:spcAft>
                          <a:spcPts val="0"/>
                        </a:spcAft>
                      </a:pPr>
                      <a:r>
                        <a:rPr lang="tr-TR" sz="900" kern="1200" dirty="0">
                          <a:latin typeface="Arial Black" pitchFamily="34" charset="0"/>
                          <a:ea typeface="Times New Roman"/>
                          <a:cs typeface="Times New Roman"/>
                        </a:rPr>
                        <a:t>1 gün okul dışı</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dirty="0">
                          <a:latin typeface="Arial Black" pitchFamily="34" charset="0"/>
                          <a:ea typeface="Times New Roman"/>
                          <a:cs typeface="Times New Roman"/>
                        </a:rPr>
                        <a:t>Ayın son iki günü Haziran ayının ilk haftasında gösterilmiştir</a:t>
                      </a: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kern="1200">
                          <a:latin typeface="Arial Black" pitchFamily="34" charset="0"/>
                          <a:cs typeface="Times New Roman"/>
                        </a:rPr>
                        <a:t>20 gün </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cs typeface="Times New Roman"/>
                        </a:rPr>
                        <a:t>120 saat</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2422">
                <a:tc>
                  <a:txBody>
                    <a:bodyPr/>
                    <a:lstStyle/>
                    <a:p>
                      <a:pPr marL="13970">
                        <a:lnSpc>
                          <a:spcPct val="115000"/>
                        </a:lnSpc>
                        <a:spcAft>
                          <a:spcPts val="0"/>
                        </a:spcAft>
                      </a:pPr>
                      <a:r>
                        <a:rPr lang="tr-TR" sz="900">
                          <a:latin typeface="Arial Black" pitchFamily="34" charset="0"/>
                          <a:ea typeface="Times New Roman"/>
                          <a:cs typeface="Times New Roman"/>
                        </a:rPr>
                        <a:t>Haziran</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0"/>
                        </a:spcAft>
                      </a:pPr>
                      <a:r>
                        <a:rPr lang="tr-TR" sz="900" b="1" kern="1200">
                          <a:latin typeface="Arial Black" pitchFamily="34" charset="0"/>
                          <a:ea typeface="Times New Roman"/>
                          <a:cs typeface="Times New Roman"/>
                        </a:rPr>
                        <a:t>5 gün</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3 gün sınıf içi</a:t>
                      </a:r>
                      <a:endParaRPr lang="tr-TR" sz="900">
                        <a:latin typeface="Arial Black" pitchFamily="34" charset="0"/>
                        <a:cs typeface="Times New Roman"/>
                      </a:endParaRPr>
                    </a:p>
                    <a:p>
                      <a:pPr marL="2540">
                        <a:lnSpc>
                          <a:spcPct val="115000"/>
                        </a:lnSpc>
                        <a:spcAft>
                          <a:spcPts val="0"/>
                        </a:spcAft>
                      </a:pPr>
                      <a:r>
                        <a:rPr lang="tr-TR" sz="900" kern="1200">
                          <a:latin typeface="Arial Black" pitchFamily="34" charset="0"/>
                          <a:ea typeface="Times New Roman"/>
                          <a:cs typeface="Times New Roman"/>
                        </a:rPr>
                        <a:t>1 gün okul içi</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ea typeface="Times New Roman"/>
                          <a:cs typeface="Times New Roman"/>
                        </a:rPr>
                        <a:t>1 gün okul dışı</a:t>
                      </a:r>
                      <a:endParaRPr lang="tr-TR" sz="90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eriod" startAt="5"/>
                      </a:pPr>
                      <a:r>
                        <a:rPr lang="tr-TR" sz="900" b="1" kern="1200" dirty="0">
                          <a:latin typeface="Arial Black" pitchFamily="34" charset="0"/>
                          <a:ea typeface="Times New Roman"/>
                          <a:cs typeface="Times New Roman"/>
                        </a:rPr>
                        <a:t>gün</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 Mesleki çalışma</a:t>
                      </a:r>
                      <a:endParaRPr lang="tr-TR" sz="900" dirty="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endParaRPr lang="tr-TR" sz="900" dirty="0">
                        <a:latin typeface="Arial Black" pitchFamily="34" charset="0"/>
                        <a:ea typeface="Times New Roman"/>
                        <a:cs typeface="Times New Roman"/>
                      </a:endParaRPr>
                    </a:p>
                    <a:p>
                      <a:pPr marL="34925">
                        <a:lnSpc>
                          <a:spcPct val="115000"/>
                        </a:lnSpc>
                        <a:spcAft>
                          <a:spcPts val="0"/>
                        </a:spcAft>
                      </a:pPr>
                      <a:r>
                        <a:rPr lang="tr-TR" sz="900" kern="1200" dirty="0">
                          <a:latin typeface="Arial Black" pitchFamily="34" charset="0"/>
                          <a:cs typeface="Times New Roman"/>
                        </a:rPr>
                        <a:t>(**) Mesleki çalışma</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kern="1200">
                          <a:latin typeface="Arial Black" pitchFamily="34" charset="0"/>
                          <a:cs typeface="Times New Roman"/>
                        </a:rPr>
                        <a:t>25 gün </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cs typeface="Times New Roman"/>
                        </a:rPr>
                        <a:t>150 saat</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2555">
                <a:tc>
                  <a:txBody>
                    <a:bodyPr/>
                    <a:lstStyle/>
                    <a:p>
                      <a:pPr marL="13970">
                        <a:lnSpc>
                          <a:spcPct val="115000"/>
                        </a:lnSpc>
                        <a:spcAft>
                          <a:spcPts val="0"/>
                        </a:spcAft>
                      </a:pPr>
                      <a:r>
                        <a:rPr lang="tr-TR" sz="900">
                          <a:latin typeface="Arial Black" pitchFamily="34" charset="0"/>
                          <a:ea typeface="Times New Roman"/>
                          <a:cs typeface="Times New Roman"/>
                        </a:rPr>
                        <a:t>Temmuz</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0"/>
                        </a:spcAft>
                      </a:pPr>
                      <a:r>
                        <a:rPr lang="tr-TR" sz="900" kern="1200">
                          <a:latin typeface="Arial Black" pitchFamily="34" charset="0"/>
                          <a:ea typeface="Times New Roman"/>
                          <a:cs typeface="Times New Roman"/>
                        </a:rPr>
                        <a:t>Ramazan Bayramı</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kern="1200">
                          <a:latin typeface="Arial Black" pitchFamily="34" charset="0"/>
                          <a:cs typeface="Times New Roman"/>
                        </a:rPr>
                        <a:t>15 gün </a:t>
                      </a:r>
                      <a:endParaRPr lang="tr-TR" sz="900">
                        <a:latin typeface="Arial Black" pitchFamily="34" charset="0"/>
                        <a:cs typeface="Times New Roman"/>
                      </a:endParaRPr>
                    </a:p>
                    <a:p>
                      <a:pPr>
                        <a:lnSpc>
                          <a:spcPct val="115000"/>
                        </a:lnSpc>
                        <a:spcAft>
                          <a:spcPts val="0"/>
                        </a:spcAft>
                      </a:pPr>
                      <a:r>
                        <a:rPr lang="tr-TR" sz="900" kern="1200">
                          <a:latin typeface="Arial Black" pitchFamily="34" charset="0"/>
                          <a:cs typeface="Times New Roman"/>
                        </a:rPr>
                        <a:t>90 saat</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2422">
                <a:tc>
                  <a:txBody>
                    <a:bodyPr/>
                    <a:lstStyle/>
                    <a:p>
                      <a:pPr marL="13970">
                        <a:lnSpc>
                          <a:spcPct val="115000"/>
                        </a:lnSpc>
                        <a:spcAft>
                          <a:spcPts val="0"/>
                        </a:spcAft>
                      </a:pPr>
                      <a:r>
                        <a:rPr lang="tr-TR" sz="900">
                          <a:latin typeface="Arial Black" pitchFamily="34" charset="0"/>
                          <a:ea typeface="Times New Roman"/>
                          <a:cs typeface="Times New Roman"/>
                        </a:rPr>
                        <a:t>Ağustos</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a:latin typeface="Arial Black" pitchFamily="34" charset="0"/>
                          <a:ea typeface="Times New Roman"/>
                          <a:cs typeface="Times New Roman"/>
                        </a:rPr>
                        <a:t>5 gün</a:t>
                      </a:r>
                      <a:r>
                        <a:rPr lang="tr-TR" sz="900" kern="1200">
                          <a:latin typeface="Arial Black" pitchFamily="34" charset="0"/>
                          <a:ea typeface="Times New Roman"/>
                          <a:cs typeface="Times New Roman"/>
                        </a:rPr>
                        <a:t/>
                      </a:r>
                      <a:br>
                        <a:rPr lang="tr-TR" sz="900" kern="1200">
                          <a:latin typeface="Arial Black" pitchFamily="34" charset="0"/>
                          <a:ea typeface="Times New Roman"/>
                          <a:cs typeface="Times New Roman"/>
                        </a:rPr>
                      </a:br>
                      <a:r>
                        <a:rPr lang="tr-TR" sz="900" kern="1200">
                          <a:latin typeface="Arial Black" pitchFamily="34" charset="0"/>
                          <a:ea typeface="Times New Roman"/>
                          <a:cs typeface="Times New Roman"/>
                        </a:rPr>
                        <a:t>Hizmetiçi eğitim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b="1" kern="1200" dirty="0">
                          <a:latin typeface="Arial Black" pitchFamily="34" charset="0"/>
                          <a:ea typeface="Times New Roman"/>
                          <a:cs typeface="Times New Roman"/>
                        </a:rPr>
                        <a:t>5 gün</a:t>
                      </a:r>
                      <a:r>
                        <a:rPr lang="tr-TR" sz="900" kern="1200" dirty="0">
                          <a:latin typeface="Arial Black" pitchFamily="34" charset="0"/>
                          <a:ea typeface="Times New Roman"/>
                          <a:cs typeface="Times New Roman"/>
                        </a:rPr>
                        <a:t/>
                      </a:r>
                      <a:br>
                        <a:rPr lang="tr-TR" sz="900" kern="1200" dirty="0">
                          <a:latin typeface="Arial Black" pitchFamily="34" charset="0"/>
                          <a:ea typeface="Times New Roman"/>
                          <a:cs typeface="Times New Roman"/>
                        </a:rPr>
                      </a:br>
                      <a:r>
                        <a:rPr lang="tr-TR" sz="900" kern="1200" dirty="0" err="1">
                          <a:latin typeface="Arial Black" pitchFamily="34" charset="0"/>
                          <a:ea typeface="Times New Roman"/>
                          <a:cs typeface="Times New Roman"/>
                        </a:rPr>
                        <a:t>Hizmetiçi</a:t>
                      </a:r>
                      <a:r>
                        <a:rPr lang="tr-TR" sz="900" kern="1200" dirty="0">
                          <a:latin typeface="Arial Black" pitchFamily="34" charset="0"/>
                          <a:ea typeface="Times New Roman"/>
                          <a:cs typeface="Times New Roman"/>
                        </a:rPr>
                        <a:t> eğitim</a:t>
                      </a:r>
                      <a:endParaRPr lang="tr-TR" sz="900" dirty="0">
                        <a:latin typeface="Arial Black" pitchFamily="34" charset="0"/>
                        <a:ea typeface="Times New Roman"/>
                        <a:cs typeface="Times New Roman"/>
                      </a:endParaRPr>
                    </a:p>
                    <a:p>
                      <a:pPr>
                        <a:lnSpc>
                          <a:spcPct val="115000"/>
                        </a:lnSpc>
                        <a:spcAft>
                          <a:spcPts val="0"/>
                        </a:spcAft>
                      </a:pPr>
                      <a:r>
                        <a:rPr lang="tr-TR" sz="900" kern="1200" dirty="0">
                          <a:latin typeface="Arial Black" pitchFamily="34" charset="0"/>
                          <a:ea typeface="Times New Roman"/>
                          <a:cs typeface="Times New Roman"/>
                        </a:rPr>
                        <a:t>(2 gün Eylül ayında) </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kern="1200" dirty="0">
                          <a:latin typeface="Arial Black" pitchFamily="34" charset="0"/>
                          <a:cs typeface="Times New Roman"/>
                        </a:rPr>
                        <a:t>25 gün </a:t>
                      </a:r>
                      <a:endParaRPr lang="tr-TR" sz="900" dirty="0">
                        <a:latin typeface="Arial Black" pitchFamily="34" charset="0"/>
                        <a:cs typeface="Times New Roman"/>
                      </a:endParaRPr>
                    </a:p>
                    <a:p>
                      <a:pPr>
                        <a:lnSpc>
                          <a:spcPct val="115000"/>
                        </a:lnSpc>
                        <a:spcAft>
                          <a:spcPts val="0"/>
                        </a:spcAft>
                      </a:pPr>
                      <a:r>
                        <a:rPr lang="tr-TR" sz="900" kern="1200" dirty="0">
                          <a:latin typeface="Arial Black" pitchFamily="34" charset="0"/>
                          <a:cs typeface="Times New Roman"/>
                        </a:rPr>
                        <a:t>150 saat</a:t>
                      </a:r>
                      <a:endParaRPr lang="tr-TR" sz="900" dirty="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7734">
                <a:tc>
                  <a:txBody>
                    <a:bodyPr/>
                    <a:lstStyle/>
                    <a:p>
                      <a:pPr marL="13970">
                        <a:lnSpc>
                          <a:spcPct val="115000"/>
                        </a:lnSpc>
                        <a:spcAft>
                          <a:spcPts val="0"/>
                        </a:spcAft>
                      </a:pPr>
                      <a:r>
                        <a:rPr lang="tr-TR" sz="900" kern="1200">
                          <a:latin typeface="Arial Black" pitchFamily="34" charset="0"/>
                          <a:ea typeface="Times New Roman"/>
                          <a:cs typeface="Times New Roman"/>
                        </a:rPr>
                        <a:t>Toplam</a:t>
                      </a:r>
                      <a:endParaRPr lang="tr-TR" sz="900">
                        <a:latin typeface="Arial Black" pitchFamily="34" charset="0"/>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457200" algn="just">
                        <a:lnSpc>
                          <a:spcPct val="115000"/>
                        </a:lnSpc>
                        <a:spcAft>
                          <a:spcPts val="0"/>
                        </a:spcAft>
                      </a:pPr>
                      <a:r>
                        <a:rPr lang="tr-TR" sz="900" kern="1200" dirty="0">
                          <a:latin typeface="Arial Black" pitchFamily="34" charset="0"/>
                          <a:ea typeface="Times New Roman"/>
                          <a:cs typeface="Times New Roman"/>
                        </a:rPr>
                        <a:t>16 hafta/79 gün/474 saat izleme, eğitim ve okul dışı faaliyetleri;</a:t>
                      </a:r>
                      <a:endParaRPr lang="tr-TR" sz="900" dirty="0">
                        <a:latin typeface="Arial Black" pitchFamily="34" charset="0"/>
                        <a:cs typeface="Times New Roman"/>
                      </a:endParaRPr>
                    </a:p>
                    <a:p>
                      <a:pPr marL="457200" algn="just">
                        <a:lnSpc>
                          <a:spcPct val="115000"/>
                        </a:lnSpc>
                        <a:spcAft>
                          <a:spcPts val="0"/>
                        </a:spcAft>
                      </a:pPr>
                      <a:r>
                        <a:rPr lang="tr-TR" sz="900" kern="1200" dirty="0">
                          <a:latin typeface="Arial Black" pitchFamily="34" charset="0"/>
                          <a:ea typeface="Times New Roman"/>
                          <a:cs typeface="Times New Roman"/>
                        </a:rPr>
                        <a:t>2 hafta/10 gün/ 60 saat mesleki çalışma faaliyetleri; </a:t>
                      </a:r>
                      <a:endParaRPr lang="tr-TR" sz="900" dirty="0">
                        <a:latin typeface="Arial Black" pitchFamily="34" charset="0"/>
                        <a:ea typeface="Times New Roman"/>
                        <a:cs typeface="Times New Roman"/>
                      </a:endParaRPr>
                    </a:p>
                    <a:p>
                      <a:pPr marL="457200" algn="just">
                        <a:lnSpc>
                          <a:spcPct val="115000"/>
                        </a:lnSpc>
                        <a:spcAft>
                          <a:spcPts val="0"/>
                        </a:spcAft>
                      </a:pPr>
                      <a:r>
                        <a:rPr lang="tr-TR" sz="900" kern="1200" dirty="0">
                          <a:latin typeface="Arial Black" pitchFamily="34" charset="0"/>
                          <a:ea typeface="Times New Roman"/>
                          <a:cs typeface="Times New Roman"/>
                        </a:rPr>
                        <a:t>8 hafta/40 gün/240 saat </a:t>
                      </a:r>
                      <a:r>
                        <a:rPr lang="tr-TR" sz="900" kern="1200" dirty="0" err="1">
                          <a:latin typeface="Arial Black" pitchFamily="34" charset="0"/>
                          <a:ea typeface="Times New Roman"/>
                          <a:cs typeface="Times New Roman"/>
                        </a:rPr>
                        <a:t>hizmetiçi</a:t>
                      </a:r>
                      <a:r>
                        <a:rPr lang="tr-TR" sz="900" kern="1200" dirty="0">
                          <a:latin typeface="Arial Black" pitchFamily="34" charset="0"/>
                          <a:ea typeface="Times New Roman"/>
                          <a:cs typeface="Times New Roman"/>
                        </a:rPr>
                        <a:t> eğitim faaliyetleri;</a:t>
                      </a:r>
                      <a:endParaRPr lang="tr-TR" sz="900" dirty="0">
                        <a:latin typeface="Arial Black" pitchFamily="34" charset="0"/>
                        <a:ea typeface="Times New Roman"/>
                        <a:cs typeface="Times New Roman"/>
                      </a:endParaRPr>
                    </a:p>
                    <a:p>
                      <a:pPr marL="457200" algn="just">
                        <a:lnSpc>
                          <a:spcPct val="115000"/>
                        </a:lnSpc>
                        <a:spcAft>
                          <a:spcPts val="0"/>
                        </a:spcAft>
                      </a:pPr>
                      <a:r>
                        <a:rPr lang="tr-TR" sz="900" kern="1200" dirty="0">
                          <a:latin typeface="Arial Black" pitchFamily="34" charset="0"/>
                          <a:ea typeface="Times New Roman"/>
                          <a:cs typeface="Times New Roman"/>
                        </a:rPr>
                        <a:t>Toplam: 26 hafta/129 gün/774 saat</a:t>
                      </a:r>
                      <a:endParaRPr lang="tr-TR" sz="900" dirty="0">
                        <a:latin typeface="Arial Black" pitchFamily="34" charset="0"/>
                        <a:ea typeface="Times New Roman"/>
                        <a:cs typeface="Times New Roman"/>
                      </a:endParaRPr>
                    </a:p>
                  </a:txBody>
                  <a:tcPr marL="40772" marR="40772" marT="56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49155"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49160"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49162" name="Rectangle 19">
            <a:hlinkClick r:id="rId3"/>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49163" name="Picture 16" descr="C:\Users\hakan\Documents\sinif yönetimi.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1510948" y="1605580"/>
            <a:ext cx="3897721" cy="4462760"/>
          </a:xfrm>
          <a:prstGeom prst="rect">
            <a:avLst/>
          </a:prstGeom>
          <a:noFill/>
          <a:sp3d>
            <a:bevelT prst="relaxedInset"/>
          </a:sp3d>
        </p:spPr>
        <p:txBody>
          <a:bodyPr wrap="square" anchor="ctr" anchorCtr="1">
            <a:spAutoFit/>
            <a:scene3d>
              <a:camera prst="perspectiveHeroicExtremeRightFacing" fov="5100000">
                <a:rot lat="470286" lon="19834791" rev="216525"/>
              </a:camera>
              <a:lightRig rig="threePt" dir="t"/>
            </a:scene3d>
          </a:bodyPr>
          <a:lstStyle/>
          <a:p>
            <a:pPr algn="ctr">
              <a:defRPr/>
            </a:pPr>
            <a:r>
              <a:rPr lang="tr-TR" sz="2000" b="1" spc="50" dirty="0">
                <a:ln w="11430"/>
                <a:solidFill>
                  <a:srgbClr val="FF3399"/>
                </a:solidFill>
                <a:effectLst>
                  <a:outerShdw blurRad="76200" dist="50800" dir="5400000" algn="tl" rotWithShape="0">
                    <a:srgbClr val="000000">
                      <a:alpha val="65000"/>
                    </a:srgbClr>
                  </a:outerShdw>
                </a:effectLst>
                <a:latin typeface="Arial" charset="0"/>
                <a:cs typeface="Arial" charset="0"/>
              </a:rPr>
              <a:t>Aday Öğretmen Yetiştirmede Danışman Öğretmenin </a:t>
            </a:r>
            <a:r>
              <a:rPr lang="tr-TR" sz="20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rPr>
              <a:t>Rolü </a:t>
            </a:r>
          </a:p>
          <a:p>
            <a:pPr algn="ctr">
              <a:defRPr/>
            </a:pPr>
            <a:r>
              <a:rPr lang="tr-TR" sz="2000" b="1" spc="50" dirty="0" smtClean="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p>
          <a:p>
            <a:pPr algn="ctr">
              <a:defRPr/>
            </a:pPr>
            <a:r>
              <a:rPr lang="tr-TR" b="1" spc="50" dirty="0" smtClean="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Hakan ZORLU</a:t>
            </a:r>
          </a:p>
          <a:p>
            <a:pPr algn="ctr">
              <a:defRPr/>
            </a:pPr>
            <a:r>
              <a:rPr lang="tr-TR" b="1" spc="50" dirty="0" smtClean="0">
                <a:ln w="11430"/>
                <a:solidFill>
                  <a:srgbClr val="A70B16"/>
                </a:solidFill>
                <a:effectLst>
                  <a:outerShdw blurRad="76200" dist="50800" dir="5400000" algn="tl" rotWithShape="0">
                    <a:srgbClr val="000000">
                      <a:alpha val="65000"/>
                    </a:srgbClr>
                  </a:outerShdw>
                </a:effectLst>
                <a:latin typeface="Arial" charset="0"/>
                <a:cs typeface="Arial" charset="0"/>
              </a:rPr>
              <a:t>Ahmet Şefika Kilimci Özel    Eğitim İş Uygulama Merkezi Müdürü</a:t>
            </a:r>
          </a:p>
          <a:p>
            <a:pPr algn="ctr">
              <a:defRPr/>
            </a:pPr>
            <a:endParaRPr lang="tr-TR"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a:p>
            <a:pPr algn="ctr">
              <a:defRPr/>
            </a:pPr>
            <a:endParaRPr lang="en-US" sz="2400" dirty="0">
              <a:latin typeface="Arial" charset="0"/>
              <a:cs typeface="Arial" charset="0"/>
            </a:endParaRPr>
          </a:p>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a:t>
            </a: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endParaRPr lang="tr-T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5" name="1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20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20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fade">
                                      <p:cBhvr>
                                        <p:cTn id="17" dur="2000"/>
                                        <p:tgtEl>
                                          <p:spTgt spid="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xEl>
                                              <p:pRg st="3" end="3"/>
                                            </p:txEl>
                                          </p:spTgt>
                                        </p:tgtEl>
                                        <p:attrNameLst>
                                          <p:attrName>style.visibility</p:attrName>
                                        </p:attrNameLst>
                                      </p:cBhvr>
                                      <p:to>
                                        <p:strVal val="visible"/>
                                      </p:to>
                                    </p:set>
                                    <p:animEffect transition="in" filter="fade">
                                      <p:cBhvr>
                                        <p:cTn id="22" dur="2000"/>
                                        <p:tgtEl>
                                          <p:spTgt spid="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2000"/>
                                        <p:tgtEl>
                                          <p:spTgt spid="2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xEl>
                                              <p:pRg st="7" end="7"/>
                                            </p:txEl>
                                          </p:spTgt>
                                        </p:tgtEl>
                                        <p:attrNameLst>
                                          <p:attrName>style.visibility</p:attrName>
                                        </p:attrNameLst>
                                      </p:cBhvr>
                                      <p:to>
                                        <p:strVal val="visible"/>
                                      </p:to>
                                    </p:set>
                                    <p:animEffect transition="in" filter="fade">
                                      <p:cBhvr>
                                        <p:cTn id="32" dur="2000"/>
                                        <p:tgtEl>
                                          <p:spTgt spid="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5122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5123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5120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5122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5122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5122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5122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5122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5122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5120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51207"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5120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5120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51210"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51212"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50869" y="1175657"/>
            <a:ext cx="6772365" cy="1332411"/>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altLang="tr-TR" sz="2400" b="1" dirty="0" smtClean="0">
                <a:solidFill>
                  <a:srgbClr val="FF0000"/>
                </a:solidFill>
              </a:rPr>
              <a:t>Aday Öğretmen Yetiştirme Sürecinde</a:t>
            </a:r>
            <a:br>
              <a:rPr lang="tr-TR" altLang="tr-TR" sz="2400" b="1" dirty="0" smtClean="0">
                <a:solidFill>
                  <a:srgbClr val="FF0000"/>
                </a:solidFill>
              </a:rPr>
            </a:br>
            <a:r>
              <a:rPr lang="tr-TR" altLang="tr-TR" sz="2400" b="1" dirty="0" smtClean="0">
                <a:solidFill>
                  <a:srgbClr val="FF0000"/>
                </a:solidFill>
              </a:rPr>
              <a:t>Danışman Öğretmenin Rolü ve </a:t>
            </a:r>
          </a:p>
          <a:p>
            <a:pPr algn="ctr">
              <a:defRPr/>
            </a:pPr>
            <a:r>
              <a:rPr lang="tr-TR" altLang="tr-TR" sz="2400" b="1" dirty="0" smtClean="0">
                <a:solidFill>
                  <a:srgbClr val="FF0000"/>
                </a:solidFill>
              </a:rPr>
              <a:t>Danışman Öğretmenden Beklentiler</a:t>
            </a:r>
            <a:endParaRPr lang="en-US" sz="2400" b="1" dirty="0">
              <a:latin typeface="Arial" charset="0"/>
              <a:cs typeface="Arial" charset="0"/>
            </a:endParaRPr>
          </a:p>
        </p:txBody>
      </p:sp>
      <p:sp>
        <p:nvSpPr>
          <p:cNvPr id="5121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5121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5121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
        <p:nvSpPr>
          <p:cNvPr id="33" name="32 Dikdörtgen"/>
          <p:cNvSpPr/>
          <p:nvPr/>
        </p:nvSpPr>
        <p:spPr>
          <a:xfrm>
            <a:off x="1698171" y="3165791"/>
            <a:ext cx="7184572" cy="2677656"/>
          </a:xfrm>
          <a:prstGeom prst="rect">
            <a:avLst/>
          </a:prstGeom>
        </p:spPr>
        <p:txBody>
          <a:bodyPr wrap="square">
            <a:spAutoFit/>
          </a:bodyPr>
          <a:lstStyle/>
          <a:p>
            <a:r>
              <a:rPr lang="tr-TR" sz="2400" u="sng" dirty="0" smtClean="0">
                <a:solidFill>
                  <a:srgbClr val="FF0000"/>
                </a:solidFill>
                <a:hlinkClick r:id="rId4" action="ppaction://hlinkfile"/>
              </a:rPr>
              <a:t>Aday Öğretmenler</a:t>
            </a:r>
            <a:endParaRPr lang="tr-TR" sz="2400" u="sng" dirty="0" smtClean="0">
              <a:solidFill>
                <a:srgbClr val="FF0000"/>
              </a:solidFill>
            </a:endParaRPr>
          </a:p>
          <a:p>
            <a:r>
              <a:rPr lang="tr-TR" sz="2400" dirty="0" smtClean="0"/>
              <a:t>Hayal dünyasından gerçek dünyaya geçiş sürecinde</a:t>
            </a:r>
            <a:endParaRPr lang="en-US" sz="2400" dirty="0" smtClean="0"/>
          </a:p>
          <a:p>
            <a:r>
              <a:rPr lang="tr-TR" sz="2400" dirty="0" smtClean="0"/>
              <a:t>Öğretmen yetiştiren kurumlara göre değişim ajanları</a:t>
            </a:r>
          </a:p>
          <a:p>
            <a:r>
              <a:rPr lang="tr-TR" sz="2400" dirty="0" smtClean="0"/>
              <a:t>Yeniliklerle donanmış ancak geleceğin geleneksel öğretmenleri </a:t>
            </a: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5122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5123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5120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5122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5122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5122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5122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5122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5122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5120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5120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5120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51210"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51212"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5121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51217" name="28 Dikdörtgen"/>
          <p:cNvSpPr>
            <a:spLocks noChangeArrowheads="1"/>
          </p:cNvSpPr>
          <p:nvPr/>
        </p:nvSpPr>
        <p:spPr bwMode="auto">
          <a:xfrm>
            <a:off x="2108156" y="3964033"/>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5121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
        <p:nvSpPr>
          <p:cNvPr id="33" name="32 Dikdörtgen"/>
          <p:cNvSpPr/>
          <p:nvPr/>
        </p:nvSpPr>
        <p:spPr>
          <a:xfrm>
            <a:off x="2246811" y="3568226"/>
            <a:ext cx="4572000" cy="1569660"/>
          </a:xfrm>
          <a:prstGeom prst="rect">
            <a:avLst/>
          </a:prstGeom>
        </p:spPr>
        <p:txBody>
          <a:bodyPr>
            <a:spAutoFit/>
          </a:bodyPr>
          <a:lstStyle/>
          <a:p>
            <a:r>
              <a:rPr lang="tr-TR" sz="2400" u="sng" dirty="0" smtClean="0">
                <a:solidFill>
                  <a:srgbClr val="FF0000"/>
                </a:solidFill>
              </a:rPr>
              <a:t>Bireysel Faktörler</a:t>
            </a:r>
          </a:p>
          <a:p>
            <a:r>
              <a:rPr lang="tr-TR" sz="2400" dirty="0" smtClean="0"/>
              <a:t>Geçmiş tecrübeleri</a:t>
            </a:r>
          </a:p>
          <a:p>
            <a:r>
              <a:rPr lang="tr-TR" sz="2400" dirty="0" smtClean="0"/>
              <a:t>İnançları, felsefeleri, tutumları</a:t>
            </a:r>
          </a:p>
          <a:p>
            <a:r>
              <a:rPr lang="tr-TR" sz="2400" dirty="0" smtClean="0"/>
              <a:t>Pedagojik ve alan bilgileri</a:t>
            </a:r>
            <a:endParaRPr lang="en-US" sz="2400" dirty="0"/>
          </a:p>
        </p:txBody>
      </p:sp>
      <p:sp>
        <p:nvSpPr>
          <p:cNvPr id="34"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400" dirty="0" smtClean="0"/>
              <a:t>Mesleğe Geçiş Sürecini Etkileyen Faktörler</a:t>
            </a:r>
            <a:r>
              <a:rPr lang="tr-TR" sz="2400" b="1" dirty="0" smtClean="0">
                <a:solidFill>
                  <a:srgbClr val="FF0000"/>
                </a:solidFill>
                <a:latin typeface="Tahoma" pitchFamily="34" charset="0"/>
                <a:cs typeface="Tahoma" pitchFamily="34" charset="0"/>
              </a:rPr>
              <a:t> </a:t>
            </a:r>
            <a:endParaRPr lang="tr-TR" sz="2400" b="1" dirty="0">
              <a:solidFill>
                <a:srgbClr val="FF0000"/>
              </a:solidFill>
              <a:latin typeface="Tahoma" pitchFamily="34" charset="0"/>
              <a:cs typeface="Tahoma" pitchFamily="34" charset="0"/>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5122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5123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5120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5122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5122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5122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5122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5122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5122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5120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5120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5120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51210"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dirty="0" smtClean="0">
                <a:solidFill>
                  <a:schemeClr val="accent2"/>
                </a:solidFill>
              </a:rPr>
              <a:t> </a:t>
            </a:r>
            <a:endParaRPr lang="en-US" sz="2800" b="1" i="1" dirty="0"/>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51212"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5121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5121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5121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
        <p:nvSpPr>
          <p:cNvPr id="29" name="28 Dikdörtgen"/>
          <p:cNvSpPr/>
          <p:nvPr/>
        </p:nvSpPr>
        <p:spPr>
          <a:xfrm>
            <a:off x="1920241" y="2807902"/>
            <a:ext cx="6988628" cy="2677656"/>
          </a:xfrm>
          <a:prstGeom prst="rect">
            <a:avLst/>
          </a:prstGeom>
        </p:spPr>
        <p:txBody>
          <a:bodyPr wrap="square">
            <a:spAutoFit/>
          </a:bodyPr>
          <a:lstStyle/>
          <a:p>
            <a:endParaRPr lang="tr-TR" sz="2400" dirty="0" smtClean="0"/>
          </a:p>
          <a:p>
            <a:r>
              <a:rPr lang="tr-TR" sz="2400" dirty="0" smtClean="0">
                <a:solidFill>
                  <a:srgbClr val="FF0000"/>
                </a:solidFill>
              </a:rPr>
              <a:t>Yapısal Faktörler</a:t>
            </a:r>
          </a:p>
          <a:p>
            <a:r>
              <a:rPr lang="tr-TR" sz="2400" dirty="0" smtClean="0"/>
              <a:t>Okul kültürü ve yöneticiler</a:t>
            </a:r>
          </a:p>
          <a:p>
            <a:r>
              <a:rPr lang="tr-TR" sz="2400" dirty="0" smtClean="0"/>
              <a:t>Beklentiler (testler, öğrenci başarıları)</a:t>
            </a:r>
          </a:p>
          <a:p>
            <a:r>
              <a:rPr lang="tr-TR" sz="2400" dirty="0" smtClean="0"/>
              <a:t>Bireysel ve mesleki gelişim fırsatları (danışman öğretmenler, hizmet içi eğitim ve destek programları)</a:t>
            </a:r>
            <a:endParaRPr lang="en-US" sz="2400"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
        <p:nvSpPr>
          <p:cNvPr id="6" name="5 Dikdörtgen"/>
          <p:cNvSpPr/>
          <p:nvPr/>
        </p:nvSpPr>
        <p:spPr>
          <a:xfrm>
            <a:off x="1" y="156754"/>
            <a:ext cx="9143999" cy="5878532"/>
          </a:xfrm>
          <a:prstGeom prst="rect">
            <a:avLst/>
          </a:prstGeom>
        </p:spPr>
        <p:txBody>
          <a:bodyPr wrap="square">
            <a:spAutoFit/>
          </a:bodyPr>
          <a:lstStyle/>
          <a:p>
            <a:r>
              <a:rPr lang="tr-TR" sz="4000" dirty="0" smtClean="0"/>
              <a:t>Biliyoruz ki </a:t>
            </a:r>
          </a:p>
          <a:p>
            <a:r>
              <a:rPr lang="tr-TR" sz="2400" dirty="0" smtClean="0"/>
              <a:t>	Aday öğretmenlerin çalıştıkları okul ortamıyla ilgili algıları onların öğretmenlik mesleğine bakış açılarını ve adanmışlıklarını doğrudan etkilemekte</a:t>
            </a:r>
          </a:p>
          <a:p>
            <a:r>
              <a:rPr lang="tr-TR" sz="2400" dirty="0" smtClean="0"/>
              <a:t>	Destekleyici okul ortamlarındaki öğretmenler fakültede öğrendiklerini uygulama konusunda oldukça cesaretli davranırken, aksi durumdaki öğretmenler geleneksel yöntemleri benimsemekte.</a:t>
            </a:r>
          </a:p>
          <a:p>
            <a:r>
              <a:rPr lang="tr-TR" sz="2400" dirty="0" smtClean="0"/>
              <a:t>	Okullar ve okul yöneticileri yeni öğretmenlerin tecrübeli öğretmenlerden farklı ihtiyaçlarının olduğunu düşünerek, bu öğretmenlerin güçlü yönlerini açığa çıkararak onların sahiplenme ve benimseme duygularını geliştirebilir.</a:t>
            </a:r>
          </a:p>
          <a:p>
            <a:r>
              <a:rPr lang="tr-TR" sz="2400" dirty="0" smtClean="0"/>
              <a:t>	Onların karşılaştıkları problemler konusunda destekleyecek açık kaynaklar (danışman ve idareci desteği) sunarak adaptasyon süreçlerinde karşılaştıkları güçlükleri birer öğrenme fırsatları gibi değerlendirmelerini sağlayabilirler.</a:t>
            </a:r>
            <a:endParaRPr lang="tr-TR"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5122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5123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5123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5120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5122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5122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5122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5122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5122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5122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5120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51208"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51209"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51210"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51212"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5121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51217" name="28 Dikdörtgen"/>
          <p:cNvSpPr>
            <a:spLocks noChangeArrowheads="1"/>
          </p:cNvSpPr>
          <p:nvPr/>
        </p:nvSpPr>
        <p:spPr bwMode="auto">
          <a:xfrm>
            <a:off x="2108156" y="3964033"/>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5121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
        <p:nvSpPr>
          <p:cNvPr id="34"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altLang="tr-TR" sz="2400" b="1" dirty="0" smtClean="0">
                <a:solidFill>
                  <a:srgbClr val="0000FF"/>
                </a:solidFill>
              </a:rPr>
              <a:t>Okul Çalışmasının Amacı </a:t>
            </a:r>
            <a:endParaRPr lang="tr-TR" sz="2400" b="1" dirty="0">
              <a:solidFill>
                <a:srgbClr val="FF0000"/>
              </a:solidFill>
              <a:latin typeface="Tahoma" pitchFamily="34" charset="0"/>
              <a:cs typeface="Tahoma" pitchFamily="34" charset="0"/>
            </a:endParaRPr>
          </a:p>
        </p:txBody>
      </p:sp>
      <p:sp>
        <p:nvSpPr>
          <p:cNvPr id="35" name="34 Dikdörtgen"/>
          <p:cNvSpPr/>
          <p:nvPr/>
        </p:nvSpPr>
        <p:spPr>
          <a:xfrm>
            <a:off x="1645920" y="3270294"/>
            <a:ext cx="7171508" cy="1938992"/>
          </a:xfrm>
          <a:prstGeom prst="rect">
            <a:avLst/>
          </a:prstGeom>
        </p:spPr>
        <p:txBody>
          <a:bodyPr wrap="square">
            <a:spAutoFit/>
          </a:bodyPr>
          <a:lstStyle/>
          <a:p>
            <a:r>
              <a:rPr lang="tr-TR" altLang="tr-TR" sz="2400" dirty="0" smtClean="0"/>
              <a:t>Öğretmen adaylarını okul ve sınıf ortamıyla tanıştırarak, onlara okulun yapısı, eğitim öğretim faaliyetleri, okulu meydana getiren unsurları birinci elden </a:t>
            </a:r>
            <a:r>
              <a:rPr lang="tr-TR" altLang="tr-TR" sz="2400" b="1" dirty="0" smtClean="0">
                <a:solidFill>
                  <a:srgbClr val="C00000"/>
                </a:solidFill>
              </a:rPr>
              <a:t>gözlemleme fırsatı vererek öğretmenlik mesleğine ön hazırlık </a:t>
            </a:r>
            <a:r>
              <a:rPr lang="tr-TR" altLang="tr-TR" sz="2400" dirty="0" smtClean="0"/>
              <a:t>yapmaktır. </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3"/>
          <p:cNvGrpSpPr>
            <a:grpSpLocks/>
          </p:cNvGrpSpPr>
          <p:nvPr/>
        </p:nvGrpSpPr>
        <p:grpSpPr bwMode="auto">
          <a:xfrm>
            <a:off x="0" y="871538"/>
            <a:ext cx="9144000" cy="5726112"/>
            <a:chOff x="0" y="0"/>
            <a:chExt cx="5760" cy="3747"/>
          </a:xfrm>
        </p:grpSpPr>
        <p:sp>
          <p:nvSpPr>
            <p:cNvPr id="12318"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2319"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2320"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2321"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229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2292" name="Group 26"/>
          <p:cNvGrpSpPr>
            <a:grpSpLocks/>
          </p:cNvGrpSpPr>
          <p:nvPr/>
        </p:nvGrpSpPr>
        <p:grpSpPr bwMode="auto">
          <a:xfrm>
            <a:off x="0" y="869950"/>
            <a:ext cx="2339975" cy="5522913"/>
            <a:chOff x="6408" y="661"/>
            <a:chExt cx="1718" cy="4055"/>
          </a:xfrm>
        </p:grpSpPr>
        <p:sp>
          <p:nvSpPr>
            <p:cNvPr id="12311"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2312" name="Group 28"/>
            <p:cNvGrpSpPr>
              <a:grpSpLocks/>
            </p:cNvGrpSpPr>
            <p:nvPr/>
          </p:nvGrpSpPr>
          <p:grpSpPr bwMode="auto">
            <a:xfrm>
              <a:off x="6408" y="661"/>
              <a:ext cx="1718" cy="3327"/>
              <a:chOff x="6408" y="661"/>
              <a:chExt cx="1718" cy="3327"/>
            </a:xfrm>
          </p:grpSpPr>
          <p:sp>
            <p:nvSpPr>
              <p:cNvPr id="12313"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2314"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2315"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2316"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2317"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229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2295"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12296"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2297"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2298"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2300"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400" b="1">
                <a:solidFill>
                  <a:srgbClr val="FF0000"/>
                </a:solidFill>
                <a:latin typeface="Tahoma" pitchFamily="34" charset="0"/>
                <a:cs typeface="Tahoma" pitchFamily="34" charset="0"/>
              </a:rPr>
              <a:t>Adaylık işlemleri </a:t>
            </a:r>
            <a:r>
              <a:rPr lang="tr-TR" sz="2400" b="1">
                <a:latin typeface="Tahoma" pitchFamily="34" charset="0"/>
                <a:cs typeface="Tahoma" pitchFamily="34" charset="0"/>
              </a:rPr>
              <a:t>Madde15</a:t>
            </a:r>
            <a:endParaRPr lang="en-US" sz="2400">
              <a:latin typeface="Tahoma" pitchFamily="34" charset="0"/>
              <a:cs typeface="Tahoma" pitchFamily="34" charset="0"/>
            </a:endParaRPr>
          </a:p>
        </p:txBody>
      </p:sp>
      <p:sp>
        <p:nvSpPr>
          <p:cNvPr id="1230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230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230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12309" name="31 Dikdörtgen"/>
          <p:cNvSpPr>
            <a:spLocks noChangeArrowheads="1"/>
          </p:cNvSpPr>
          <p:nvPr/>
        </p:nvSpPr>
        <p:spPr bwMode="auto">
          <a:xfrm>
            <a:off x="1584325" y="3465513"/>
            <a:ext cx="7178675" cy="1939925"/>
          </a:xfrm>
          <a:prstGeom prst="rect">
            <a:avLst/>
          </a:prstGeom>
          <a:noFill/>
          <a:ln w="9525">
            <a:noFill/>
            <a:miter lim="800000"/>
            <a:headEnd/>
            <a:tailEnd/>
          </a:ln>
        </p:spPr>
        <p:txBody>
          <a:bodyPr>
            <a:spAutoFit/>
          </a:bodyPr>
          <a:lstStyle/>
          <a:p>
            <a:r>
              <a:rPr lang="tr-TR" sz="2400" dirty="0">
                <a:latin typeface="Tahoma" pitchFamily="34" charset="0"/>
                <a:cs typeface="Tahoma" pitchFamily="34" charset="0"/>
              </a:rPr>
              <a:t>Aday öğretmenler, </a:t>
            </a:r>
            <a:r>
              <a:rPr lang="tr-TR" sz="2400" b="1" u="sng" dirty="0">
                <a:latin typeface="Tahoma" pitchFamily="34" charset="0"/>
                <a:cs typeface="Tahoma" pitchFamily="34" charset="0"/>
              </a:rPr>
              <a:t>en az bir yıl fiilen çalışmak </a:t>
            </a:r>
            <a:r>
              <a:rPr lang="tr-TR" sz="2400" dirty="0">
                <a:latin typeface="Tahoma" pitchFamily="34" charset="0"/>
                <a:cs typeface="Tahoma" pitchFamily="34" charset="0"/>
              </a:rPr>
              <a:t>ve performans değerlendirmesine göre </a:t>
            </a:r>
            <a:r>
              <a:rPr lang="tr-TR" sz="2400" b="1" u="sng" dirty="0">
                <a:latin typeface="Tahoma" pitchFamily="34" charset="0"/>
                <a:cs typeface="Tahoma" pitchFamily="34" charset="0"/>
              </a:rPr>
              <a:t>başarılı olmak </a:t>
            </a:r>
            <a:r>
              <a:rPr lang="tr-TR" sz="2400" dirty="0">
                <a:latin typeface="Tahoma" pitchFamily="34" charset="0"/>
                <a:cs typeface="Tahoma" pitchFamily="34" charset="0"/>
              </a:rPr>
              <a:t>şartlarını sağlamak kaydıyla, Bakanlıkça yapılacak </a:t>
            </a:r>
            <a:r>
              <a:rPr lang="tr-TR" sz="2400" b="1" u="sng" dirty="0">
                <a:latin typeface="Tahoma" pitchFamily="34" charset="0"/>
                <a:cs typeface="Tahoma" pitchFamily="34" charset="0"/>
              </a:rPr>
              <a:t>yazılı</a:t>
            </a:r>
            <a:r>
              <a:rPr lang="tr-TR" sz="2400" dirty="0">
                <a:latin typeface="Tahoma" pitchFamily="34" charset="0"/>
                <a:cs typeface="Tahoma" pitchFamily="34" charset="0"/>
              </a:rPr>
              <a:t> veya </a:t>
            </a:r>
            <a:r>
              <a:rPr lang="tr-TR" sz="2400" b="1" u="sng" dirty="0">
                <a:latin typeface="Tahoma" pitchFamily="34" charset="0"/>
                <a:cs typeface="Tahoma" pitchFamily="34" charset="0"/>
              </a:rPr>
              <a:t>yazılı ve sözlü </a:t>
            </a:r>
            <a:r>
              <a:rPr lang="tr-TR" sz="2400" dirty="0">
                <a:latin typeface="Tahoma" pitchFamily="34" charset="0"/>
                <a:cs typeface="Tahoma" pitchFamily="34" charset="0"/>
              </a:rPr>
              <a:t>sınava girmeye hak kazanır. </a:t>
            </a:r>
            <a:endParaRPr lang="tr-TR" sz="2400" dirty="0"/>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endParaRPr lang="tr-TR" dirty="0" smtClean="0"/>
          </a:p>
          <a:p>
            <a:pPr>
              <a:defRPr/>
            </a:pPr>
            <a:endParaRPr lang="tr-TR" dirty="0"/>
          </a:p>
        </p:txBody>
      </p:sp>
      <p:sp>
        <p:nvSpPr>
          <p:cNvPr id="7" name="5 Başlık"/>
          <p:cNvSpPr txBox="1">
            <a:spLocks/>
          </p:cNvSpPr>
          <p:nvPr/>
        </p:nvSpPr>
        <p:spPr bwMode="auto">
          <a:xfrm>
            <a:off x="642938" y="1071563"/>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b="1" dirty="0" smtClean="0">
                <a:solidFill>
                  <a:srgbClr val="FF0000"/>
                </a:solidFill>
              </a:rPr>
              <a:t>Danışman Öğretmenden </a:t>
            </a:r>
            <a:r>
              <a:rPr lang="tr-TR" altLang="tr-TR" b="1" dirty="0" smtClean="0">
                <a:solidFill>
                  <a:srgbClr val="FF0000"/>
                </a:solidFill>
                <a:hlinkClick r:id="rId3" action="ppaction://hlinkfile"/>
              </a:rPr>
              <a:t>Beklentiler</a:t>
            </a:r>
            <a:endParaRPr lang="tr-TR" altLang="tr-TR" dirty="0" smtClean="0"/>
          </a:p>
        </p:txBody>
      </p:sp>
      <p:sp>
        <p:nvSpPr>
          <p:cNvPr id="8" name="3 Veri Yer Tutucusu"/>
          <p:cNvSpPr>
            <a:spLocks noGrp="1"/>
          </p:cNvSpPr>
          <p:nvPr>
            <p:ph type="dt" sz="quarter" idx="10"/>
          </p:nvPr>
        </p:nvSpPr>
        <p:spPr>
          <a:xfrm>
            <a:off x="457200" y="6356350"/>
            <a:ext cx="2133600" cy="365125"/>
          </a:xfrm>
        </p:spPr>
        <p:txBody>
          <a:bodyPr/>
          <a:lstStyle/>
          <a:p>
            <a:pPr>
              <a:defRPr/>
            </a:pPr>
            <a:fld id="{43B37387-6793-4AC6-AC3A-6914EAEEB692}" type="datetime1">
              <a:rPr lang="tr-TR"/>
              <a:pPr>
                <a:defRPr/>
              </a:pPr>
              <a:t>03.03.2016</a:t>
            </a:fld>
            <a:endParaRPr lang="tr-TR"/>
          </a:p>
        </p:txBody>
      </p:sp>
      <p:sp>
        <p:nvSpPr>
          <p:cNvPr id="9"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61E18648-7182-4F70-8137-0DD73ABF08C8}" type="slidenum">
              <a:rPr lang="tr-TR" altLang="tr-TR" smtClean="0"/>
              <a:pPr>
                <a:defRPr/>
              </a:pPr>
              <a:t>50</a:t>
            </a:fld>
            <a:endParaRPr lang="tr-TR" altLang="tr-TR"/>
          </a:p>
        </p:txBody>
      </p:sp>
      <p:pic>
        <p:nvPicPr>
          <p:cNvPr id="10" name="Picture 2" descr="https://encrypted-tbn3.gstatic.com/images?q=tbn:ANd9GcTumKkt06y97zQtO8rD8dqZFuxvZ_2yz7DZ77ixEyeehxNR63_i"/>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3500438"/>
            <a:ext cx="3143250" cy="3357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4" descr="http://www.gmipartnership.org.uk/images/content/mentoring.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86500" y="3498850"/>
            <a:ext cx="2857500" cy="3359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6" descr="https://encrypted-tbn2.gstatic.com/images?q=tbn:ANd9GcQIS3QoFa7u7_BhPhb4e6soTpVFswiX-b7Pb9NzXjXOdli5AqKXPQ"/>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071813" y="3457575"/>
            <a:ext cx="3252787" cy="3400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22515" y="0"/>
            <a:ext cx="7467600" cy="885748"/>
          </a:xfrm>
        </p:spPr>
        <p:txBody>
          <a:bodyPr/>
          <a:lstStyle/>
          <a:p>
            <a:r>
              <a:rPr lang="tr-TR" sz="3600" dirty="0" smtClean="0"/>
              <a:t>Danışman öğretmenin rolü </a:t>
            </a:r>
            <a:endParaRPr lang="tr-TR" sz="3600" dirty="0"/>
          </a:p>
        </p:txBody>
      </p:sp>
      <p:pic>
        <p:nvPicPr>
          <p:cNvPr id="4" name="3 İçerik Yer Tutucusu" descr="7e33f26465aa776d28cdda96951e085c.gif"/>
          <p:cNvPicPr>
            <a:picLocks noGrp="1" noChangeAspect="1"/>
          </p:cNvPicPr>
          <p:nvPr>
            <p:ph sz="quarter" idx="1"/>
          </p:nvPr>
        </p:nvPicPr>
        <p:blipFill>
          <a:blip r:embed="rId2" cstate="print"/>
          <a:stretch>
            <a:fillRect/>
          </a:stretch>
        </p:blipFill>
        <p:spPr>
          <a:xfrm>
            <a:off x="500034" y="664084"/>
            <a:ext cx="8286808" cy="5979626"/>
          </a:xfrm>
        </p:spPr>
      </p:pic>
      <p:sp>
        <p:nvSpPr>
          <p:cNvPr id="5" name="4 Metin kutusu"/>
          <p:cNvSpPr txBox="1"/>
          <p:nvPr/>
        </p:nvSpPr>
        <p:spPr>
          <a:xfrm>
            <a:off x="6572264" y="1285860"/>
            <a:ext cx="1500198" cy="1200329"/>
          </a:xfrm>
          <a:prstGeom prst="rect">
            <a:avLst/>
          </a:prstGeom>
          <a:solidFill>
            <a:schemeClr val="accent1"/>
          </a:solidFill>
        </p:spPr>
        <p:txBody>
          <a:bodyPr wrap="square" rtlCol="0">
            <a:spAutoFit/>
          </a:bodyPr>
          <a:lstStyle/>
          <a:p>
            <a:r>
              <a:rPr lang="tr-TR" sz="2400" dirty="0" smtClean="0"/>
              <a:t>Hadi!</a:t>
            </a:r>
          </a:p>
          <a:p>
            <a:r>
              <a:rPr lang="tr-TR" sz="2400" dirty="0" smtClean="0"/>
              <a:t>Su çok iyi</a:t>
            </a:r>
            <a:endParaRPr lang="tr-TR" sz="2400" dirty="0"/>
          </a:p>
        </p:txBody>
      </p:sp>
    </p:spTree>
    <p:extLst>
      <p:ext uri="{BB962C8B-B14F-4D97-AF65-F5344CB8AC3E}">
        <p14:creationId xmlns:p14="http://schemas.microsoft.com/office/powerpoint/2010/main" xmlns="" val="1070023054"/>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467600" cy="785786"/>
          </a:xfrm>
        </p:spPr>
        <p:txBody>
          <a:bodyPr/>
          <a:lstStyle/>
          <a:p>
            <a:r>
              <a:rPr lang="tr-TR" sz="3600" dirty="0"/>
              <a:t>D</a:t>
            </a:r>
            <a:r>
              <a:rPr lang="tr-TR" sz="3600" dirty="0" smtClean="0"/>
              <a:t>anışman öğretmenin rolü </a:t>
            </a:r>
            <a:endParaRPr lang="tr-TR" sz="3600" dirty="0"/>
          </a:p>
        </p:txBody>
      </p:sp>
      <p:pic>
        <p:nvPicPr>
          <p:cNvPr id="4" name="3 İçerik Yer Tutucusu" descr="Mentoring cartoon Spring 2014.jpg"/>
          <p:cNvPicPr>
            <a:picLocks noGrp="1" noChangeAspect="1"/>
          </p:cNvPicPr>
          <p:nvPr>
            <p:ph sz="quarter" idx="1"/>
          </p:nvPr>
        </p:nvPicPr>
        <p:blipFill>
          <a:blip r:embed="rId2" cstate="print"/>
          <a:stretch>
            <a:fillRect/>
          </a:stretch>
        </p:blipFill>
        <p:spPr>
          <a:xfrm>
            <a:off x="1142976" y="857611"/>
            <a:ext cx="6786610" cy="5566421"/>
          </a:xfrm>
        </p:spPr>
      </p:pic>
      <p:sp>
        <p:nvSpPr>
          <p:cNvPr id="5" name="4 Metin kutusu"/>
          <p:cNvSpPr txBox="1"/>
          <p:nvPr/>
        </p:nvSpPr>
        <p:spPr>
          <a:xfrm>
            <a:off x="0" y="5473005"/>
            <a:ext cx="9144000" cy="2769989"/>
          </a:xfrm>
          <a:prstGeom prst="rect">
            <a:avLst/>
          </a:prstGeom>
          <a:solidFill>
            <a:schemeClr val="accent1"/>
          </a:solidFill>
        </p:spPr>
        <p:txBody>
          <a:bodyPr wrap="square" rtlCol="0">
            <a:spAutoFit/>
          </a:bodyPr>
          <a:lstStyle/>
          <a:p>
            <a:r>
              <a:rPr lang="tr-TR" sz="2400" dirty="0" smtClean="0"/>
              <a:t>En iyi etkinlik yarışmasını kazandığımda herkes elimi sıkmak için oradaydı ama bu yarışma için uygulama yaptığım sırada elimden tutan sendin</a:t>
            </a:r>
          </a:p>
          <a:p>
            <a:endParaRPr lang="tr-TR" sz="2400" dirty="0" smtClean="0"/>
          </a:p>
          <a:p>
            <a:endParaRPr lang="tr-TR" sz="2400"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xmlns="" val="1266510432"/>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
        <p:nvSpPr>
          <p:cNvPr id="7" name="6 Dikdörtgen"/>
          <p:cNvSpPr/>
          <p:nvPr/>
        </p:nvSpPr>
        <p:spPr>
          <a:xfrm>
            <a:off x="209007" y="587829"/>
            <a:ext cx="5381896" cy="6611041"/>
          </a:xfrm>
          <a:prstGeom prst="rect">
            <a:avLst/>
          </a:prstGeom>
        </p:spPr>
        <p:txBody>
          <a:bodyPr wrap="square">
            <a:spAutoFit/>
          </a:bodyPr>
          <a:lstStyle/>
          <a:p>
            <a:pPr algn="ctr" eaLnBrk="1" fontAlgn="auto" hangingPunct="1">
              <a:spcBef>
                <a:spcPts val="0"/>
              </a:spcBef>
              <a:spcAft>
                <a:spcPts val="0"/>
              </a:spcAft>
              <a:buFont typeface="Arial" charset="0"/>
              <a:buNone/>
              <a:defRPr/>
            </a:pPr>
            <a:r>
              <a:rPr lang="tr-TR" altLang="tr-TR" sz="2400" b="1" dirty="0" smtClean="0"/>
              <a:t>Öğretmen adaylarını bir öğrenciden ziyade gerçek bir öğretmen ve meslektaş olarak  algılamak ve tanıtmak</a:t>
            </a:r>
          </a:p>
          <a:p>
            <a:pPr algn="ctr" eaLnBrk="1" fontAlgn="auto" hangingPunct="1">
              <a:spcBef>
                <a:spcPts val="0"/>
              </a:spcBef>
              <a:spcAft>
                <a:spcPts val="0"/>
              </a:spcAft>
              <a:buFont typeface="Arial" charset="0"/>
              <a:buNone/>
              <a:defRPr/>
            </a:pPr>
            <a:endParaRPr lang="tr-TR" sz="2400" dirty="0" smtClean="0">
              <a:solidFill>
                <a:srgbClr val="0000FF"/>
              </a:solidFill>
            </a:endParaRPr>
          </a:p>
          <a:p>
            <a:pPr algn="ctr" fontAlgn="auto">
              <a:spcAft>
                <a:spcPts val="0"/>
              </a:spcAft>
              <a:defRPr/>
            </a:pPr>
            <a:r>
              <a:rPr lang="tr-TR" sz="2400" dirty="0" smtClean="0">
                <a:solidFill>
                  <a:srgbClr val="0000FF"/>
                </a:solidFill>
              </a:rPr>
              <a:t>Öğretmen adaylarını sınıfta öğrencilerle </a:t>
            </a:r>
            <a:r>
              <a:rPr lang="tr-TR" sz="2400" b="1" u="sng" dirty="0" smtClean="0">
                <a:solidFill>
                  <a:srgbClr val="C00000"/>
                </a:solidFill>
              </a:rPr>
              <a:t>asla tek başına</a:t>
            </a:r>
            <a:r>
              <a:rPr lang="tr-TR" sz="2400" dirty="0" smtClean="0">
                <a:solidFill>
                  <a:srgbClr val="C00000"/>
                </a:solidFill>
              </a:rPr>
              <a:t> </a:t>
            </a:r>
            <a:r>
              <a:rPr lang="tr-TR" sz="2400" dirty="0" smtClean="0">
                <a:solidFill>
                  <a:srgbClr val="0000FF"/>
                </a:solidFill>
              </a:rPr>
              <a:t>bırakmamak</a:t>
            </a:r>
          </a:p>
          <a:p>
            <a:pPr algn="ctr" fontAlgn="auto">
              <a:spcAft>
                <a:spcPts val="0"/>
              </a:spcAft>
              <a:defRPr/>
            </a:pPr>
            <a:endParaRPr lang="tr-TR" sz="2400" dirty="0" smtClean="0">
              <a:solidFill>
                <a:srgbClr val="0000FF"/>
              </a:solidFill>
            </a:endParaRPr>
          </a:p>
          <a:p>
            <a:pPr algn="ctr" fontAlgn="auto">
              <a:spcAft>
                <a:spcPts val="0"/>
              </a:spcAft>
              <a:defRPr/>
            </a:pPr>
            <a:r>
              <a:rPr lang="tr-TR" altLang="tr-TR" sz="2400" b="1" dirty="0" smtClean="0"/>
              <a:t>Öğretmen adaylarının </a:t>
            </a:r>
            <a:r>
              <a:rPr lang="tr-TR" altLang="tr-TR" sz="2400" b="1" u="sng" dirty="0" smtClean="0">
                <a:solidFill>
                  <a:srgbClr val="0000FF"/>
                </a:solidFill>
              </a:rPr>
              <a:t>hazırladıkları  etkinliklerin veya materyallerin derslerde uygulanmasına izin vermek</a:t>
            </a:r>
          </a:p>
          <a:p>
            <a:pPr algn="ctr" fontAlgn="auto">
              <a:spcAft>
                <a:spcPts val="0"/>
              </a:spcAft>
              <a:defRPr/>
            </a:pPr>
            <a:endParaRPr lang="tr-TR" altLang="tr-TR" sz="2400" b="1" dirty="0" smtClean="0">
              <a:solidFill>
                <a:srgbClr val="0000FF"/>
              </a:solidFill>
            </a:endParaRPr>
          </a:p>
          <a:p>
            <a:pPr algn="ctr" fontAlgn="auto">
              <a:spcAft>
                <a:spcPts val="0"/>
              </a:spcAft>
              <a:defRPr/>
            </a:pPr>
            <a:endParaRPr lang="tr-TR" altLang="tr-TR" sz="2400" b="1" dirty="0" smtClean="0">
              <a:solidFill>
                <a:srgbClr val="0000FF"/>
              </a:solidFill>
            </a:endParaRPr>
          </a:p>
          <a:p>
            <a:pPr algn="ctr" eaLnBrk="1" fontAlgn="auto" hangingPunct="1">
              <a:spcBef>
                <a:spcPts val="0"/>
              </a:spcBef>
              <a:spcAft>
                <a:spcPts val="0"/>
              </a:spcAft>
              <a:buFont typeface="Arial" charset="0"/>
              <a:buNone/>
              <a:defRPr/>
            </a:pPr>
            <a:endParaRPr lang="tr-TR" altLang="tr-TR" sz="2400" b="1" dirty="0" smtClean="0">
              <a:solidFill>
                <a:srgbClr val="0000FF"/>
              </a:solidFill>
            </a:endParaRPr>
          </a:p>
          <a:p>
            <a:pPr marL="609600" indent="-609600" algn="ctr" eaLnBrk="1" fontAlgn="auto" hangingPunct="1">
              <a:lnSpc>
                <a:spcPct val="90000"/>
              </a:lnSpc>
              <a:spcBef>
                <a:spcPts val="0"/>
              </a:spcBef>
              <a:spcAft>
                <a:spcPts val="0"/>
              </a:spcAft>
              <a:buFont typeface="Arial" charset="0"/>
              <a:buNone/>
              <a:defRPr/>
            </a:pPr>
            <a:endParaRPr lang="tr-TR" altLang="tr-TR" sz="2400" b="1" dirty="0" smtClean="0"/>
          </a:p>
          <a:p>
            <a:pPr algn="ctr" eaLnBrk="1" fontAlgn="auto" hangingPunct="1">
              <a:spcBef>
                <a:spcPts val="0"/>
              </a:spcBef>
              <a:spcAft>
                <a:spcPts val="0"/>
              </a:spcAft>
              <a:buFont typeface="Arial" charset="0"/>
              <a:buNone/>
              <a:defRPr/>
            </a:pPr>
            <a:endParaRPr lang="tr-TR" dirty="0" smtClean="0"/>
          </a:p>
        </p:txBody>
      </p:sp>
      <p:pic>
        <p:nvPicPr>
          <p:cNvPr id="8" name="Picture 9" descr="http://www.mylifeatail.com/wp-content/uploads/2011/11/Handshake-Mentor_Big.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65800" y="1714500"/>
            <a:ext cx="3378200" cy="307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54</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357188" y="1928813"/>
            <a:ext cx="4972050" cy="3500437"/>
          </a:xfrm>
          <a:prstGeom prst="rect">
            <a:avLst/>
          </a:prstGeom>
        </p:spPr>
        <p:txBody>
          <a:bodyPr rtlCol="0">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eaLnBrk="1" fontAlgn="auto" hangingPunct="1">
              <a:spcAft>
                <a:spcPts val="0"/>
              </a:spcAft>
              <a:buFont typeface="Arial" charset="0"/>
              <a:buNone/>
              <a:defRPr/>
            </a:pPr>
            <a:r>
              <a:rPr lang="tr-TR" altLang="tr-TR" dirty="0" smtClean="0"/>
              <a:t>Derslerinde farklı öğretim yöntem ve tekniklerinin sınıf ortamında kullanılması konusunda öğretmen adaylarına </a:t>
            </a:r>
            <a:r>
              <a:rPr lang="tr-TR" altLang="tr-TR" b="1" dirty="0" smtClean="0">
                <a:solidFill>
                  <a:srgbClr val="0000FF"/>
                </a:solidFill>
              </a:rPr>
              <a:t>örnekler sunmak</a:t>
            </a:r>
            <a:endParaRPr lang="tr-TR" altLang="tr-TR" dirty="0" smtClean="0"/>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B013AE41-8ECD-442F-BEEE-495732EA7E53}" type="slidenum">
              <a:rPr lang="tr-TR" altLang="tr-TR" smtClean="0"/>
              <a:pPr>
                <a:defRPr/>
              </a:pPr>
              <a:t>54</a:t>
            </a:fld>
            <a:endParaRPr lang="tr-TR" altLang="tr-TR"/>
          </a:p>
        </p:txBody>
      </p:sp>
      <p:pic>
        <p:nvPicPr>
          <p:cNvPr id="7" name="Picture 7" descr="http://trainbibleteachers.com/blog/wp-content/uploads/2011/04/teach-methods-150x14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43625" y="1214438"/>
            <a:ext cx="2357438" cy="220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http://gulfnews.com/polopoly_fs/1.1140370%21/image/3756560435.jpg_gen/derivatives/box_475/3756560435.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72188" y="4084638"/>
            <a:ext cx="2881312" cy="2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60706054"/>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4294967295"/>
          </p:nvPr>
        </p:nvSpPr>
        <p:spPr>
          <a:xfrm>
            <a:off x="6553200" y="6356350"/>
            <a:ext cx="2133600" cy="365125"/>
          </a:xfrm>
          <a:prstGeom prst="rect">
            <a:avLst/>
          </a:prstGeom>
        </p:spPr>
        <p:txBody>
          <a:bodyPr/>
          <a:lstStyle/>
          <a:p>
            <a:pPr>
              <a:defRPr/>
            </a:pPr>
            <a:fld id="{C1A73A4A-FDAD-4655-B177-9E9CE39FF18B}" type="slidenum">
              <a:rPr lang="tr-TR" smtClean="0"/>
              <a:pPr>
                <a:defRPr/>
              </a:pPr>
              <a:t>55</a:t>
            </a:fld>
            <a:endParaRPr lang="tr-TR"/>
          </a:p>
        </p:txBody>
      </p:sp>
      <p:sp>
        <p:nvSpPr>
          <p:cNvPr id="6"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7" name="2 İçerik Yer Tutucusu"/>
          <p:cNvSpPr>
            <a:spLocks noGrp="1"/>
          </p:cNvSpPr>
          <p:nvPr>
            <p:ph idx="1"/>
          </p:nvPr>
        </p:nvSpPr>
        <p:spPr>
          <a:xfrm>
            <a:off x="457200" y="1341438"/>
            <a:ext cx="7400925" cy="2587625"/>
          </a:xfrm>
        </p:spPr>
        <p:txBody>
          <a:bodyPr/>
          <a:lstStyle/>
          <a:p>
            <a:pPr algn="ctr" eaLnBrk="1" hangingPunct="1">
              <a:buFont typeface="Arial" charset="0"/>
              <a:buNone/>
            </a:pPr>
            <a:r>
              <a:rPr lang="tr-TR" altLang="tr-TR" sz="2400" b="1" dirty="0" smtClean="0">
                <a:solidFill>
                  <a:srgbClr val="0000FF"/>
                </a:solidFill>
              </a:rPr>
              <a:t>Derslerinde öğretim araç-gereçleri ve materyallerinin sınıf ortamında nasıl kullanılacağı konusunda öğretmen adaylarına örnekler sunmak</a:t>
            </a:r>
            <a:r>
              <a:rPr lang="tr-TR" altLang="tr-TR" sz="2400" dirty="0" smtClean="0"/>
              <a:t> </a:t>
            </a:r>
          </a:p>
          <a:p>
            <a:pPr algn="ctr" eaLnBrk="1" hangingPunct="1">
              <a:buFont typeface="Arial" charset="0"/>
              <a:buNone/>
            </a:pPr>
            <a:endParaRPr lang="tr-TR" altLang="tr-TR" dirty="0" smtClean="0"/>
          </a:p>
        </p:txBody>
      </p:sp>
      <p:sp>
        <p:nvSpPr>
          <p:cNvPr id="8" name="3 Veri Yer Tutucusu"/>
          <p:cNvSpPr>
            <a:spLocks noGrp="1"/>
          </p:cNvSpPr>
          <p:nvPr>
            <p:ph type="dt" sz="quarter" idx="10"/>
          </p:nvPr>
        </p:nvSpPr>
        <p:spPr>
          <a:xfrm>
            <a:off x="457200" y="6356350"/>
            <a:ext cx="2133600" cy="365125"/>
          </a:xfrm>
        </p:spPr>
        <p:txBody>
          <a:bodyPr/>
          <a:lstStyle/>
          <a:p>
            <a:pPr>
              <a:defRPr/>
            </a:pPr>
            <a:fld id="{69F771DE-04BE-4C50-BEEE-ACEA5FC14EC8}" type="datetime1">
              <a:rPr lang="tr-TR"/>
              <a:pPr>
                <a:defRPr/>
              </a:pPr>
              <a:t>03.03.2016</a:t>
            </a:fld>
            <a:endParaRPr lang="tr-TR"/>
          </a:p>
        </p:txBody>
      </p:sp>
      <p:sp>
        <p:nvSpPr>
          <p:cNvPr id="9"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12D009CB-F1D9-4468-833D-0620C14A8A84}" type="slidenum">
              <a:rPr lang="tr-TR" altLang="tr-TR" smtClean="0"/>
              <a:pPr>
                <a:defRPr/>
              </a:pPr>
              <a:t>55</a:t>
            </a:fld>
            <a:endParaRPr lang="tr-TR" altLang="tr-TR"/>
          </a:p>
        </p:txBody>
      </p:sp>
      <p:pic>
        <p:nvPicPr>
          <p:cNvPr id="10" name="Picture 7" descr="http://41.media.tumblr.com/tumblr_m7mh50yH3G1rysqqjo1_128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929063"/>
            <a:ext cx="3090863" cy="2928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3" descr="http://assets.inhabitots.com/wp-content/uploads/2012/07/montessori-teaching-material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72125" y="4286250"/>
            <a:ext cx="3571875" cy="2571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5" descr="https://encrypted-tbn1.gstatic.com/images?q=tbn:ANd9GcSSXhMT1PKNi16orK-yMYYtNjpNNjAjQP_wUvQyCjAneRYYz06Z"/>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00375" y="4071938"/>
            <a:ext cx="2381250" cy="278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8874019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56</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457200" y="1341438"/>
            <a:ext cx="8186738" cy="2016125"/>
          </a:xfrm>
          <a:prstGeom prst="rect">
            <a:avLst/>
          </a:prstGeom>
        </p:spPr>
        <p:txBody>
          <a:bodyPr rtlCol="0">
            <a:normAutofit lnSpcReduction="10000"/>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eaLnBrk="1" fontAlgn="auto" hangingPunct="1">
              <a:spcAft>
                <a:spcPts val="0"/>
              </a:spcAft>
              <a:buFont typeface="Arial" charset="0"/>
              <a:buNone/>
              <a:defRPr/>
            </a:pPr>
            <a:r>
              <a:rPr lang="tr-TR" altLang="tr-TR" b="1" dirty="0" smtClean="0">
                <a:solidFill>
                  <a:srgbClr val="0000FF"/>
                </a:solidFill>
              </a:rPr>
              <a:t>Davranış bozukluğu olan öğrencilerle </a:t>
            </a:r>
            <a:r>
              <a:rPr lang="tr-TR" altLang="tr-TR" dirty="0" smtClean="0"/>
              <a:t>ya da </a:t>
            </a:r>
            <a:r>
              <a:rPr lang="tr-TR" altLang="tr-TR" b="1" dirty="0" smtClean="0">
                <a:solidFill>
                  <a:srgbClr val="0000FF"/>
                </a:solidFill>
              </a:rPr>
              <a:t>disiplin problemleri </a:t>
            </a:r>
            <a:r>
              <a:rPr lang="tr-TR" altLang="tr-TR" dirty="0" smtClean="0"/>
              <a:t>ile nasıl ilgilenileceği konusunda öğretmen adaylarına yol göstermek</a:t>
            </a:r>
          </a:p>
        </p:txBody>
      </p:sp>
      <p:sp>
        <p:nvSpPr>
          <p:cNvPr id="5" name="3 Veri Yer Tutucusu"/>
          <p:cNvSpPr>
            <a:spLocks noGrp="1"/>
          </p:cNvSpPr>
          <p:nvPr>
            <p:ph type="dt" sz="quarter" idx="10"/>
          </p:nvPr>
        </p:nvSpPr>
        <p:spPr>
          <a:xfrm>
            <a:off x="457200" y="6356350"/>
            <a:ext cx="2133600" cy="365125"/>
          </a:xfrm>
        </p:spPr>
        <p:txBody>
          <a:bodyPr/>
          <a:lstStyle/>
          <a:p>
            <a:pPr>
              <a:defRPr/>
            </a:pPr>
            <a:fld id="{69F771DE-04BE-4C50-BEEE-ACEA5FC14EC8}" type="datetime1">
              <a:rPr lang="tr-TR"/>
              <a:pPr>
                <a:defRPr/>
              </a:pPr>
              <a:t>03.03.2016</a:t>
            </a:fld>
            <a:endParaRPr lang="tr-TR"/>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24A14F14-4FC6-4957-BAB3-A64478EE8DCC}" type="slidenum">
              <a:rPr lang="tr-TR" altLang="tr-TR" smtClean="0"/>
              <a:pPr>
                <a:defRPr/>
              </a:pPr>
              <a:t>56</a:t>
            </a:fld>
            <a:endParaRPr lang="tr-TR" altLang="tr-TR"/>
          </a:p>
        </p:txBody>
      </p:sp>
      <p:pic>
        <p:nvPicPr>
          <p:cNvPr id="7" name="Picture 2" descr="https://s-media-cache-ak0.pinimg.com/236x/9d/9c/34/9d9c348479c5dd5a2394986fc1f17f5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572000"/>
            <a:ext cx="2767013"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4" descr="http://dkdavis.weebly.com/uploads/2/1/7/5/2175938/7334123.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29375" y="4500563"/>
            <a:ext cx="2714625" cy="2357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6" descr="http://1.bp.blogspot.com/-r3WsuSVCxMo/TmZzdBBo-5I/AAAAAAAAAAg/1A1MQc6cZM0/s760/discipline%2Bclassroom%2Bhavoc.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43250" y="3571875"/>
            <a:ext cx="3000375"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35171031"/>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57</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468313" y="1268413"/>
            <a:ext cx="5175250" cy="5453062"/>
          </a:xfrm>
          <a:prstGeom prst="rect">
            <a:avLst/>
          </a:prstGeom>
        </p:spPr>
        <p:txBody>
          <a:bodyPr rtlCol="0">
            <a:normAutofit fontScale="70000" lnSpcReduction="20000"/>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auto" hangingPunct="1">
              <a:lnSpc>
                <a:spcPct val="110000"/>
              </a:lnSpc>
              <a:spcBef>
                <a:spcPts val="0"/>
              </a:spcBef>
              <a:spcAft>
                <a:spcPts val="0"/>
              </a:spcAft>
              <a:defRPr/>
            </a:pPr>
            <a:r>
              <a:rPr lang="tr-TR" dirty="0" smtClean="0"/>
              <a:t>Derslerinde </a:t>
            </a:r>
            <a:r>
              <a:rPr lang="tr-TR" b="1" dirty="0" smtClean="0">
                <a:solidFill>
                  <a:srgbClr val="0000FF"/>
                </a:solidFill>
              </a:rPr>
              <a:t>farklı ölçme ve değerlendirme yöntem ve tekniklerinin etkili bir şekilde </a:t>
            </a:r>
            <a:r>
              <a:rPr lang="tr-TR" dirty="0" smtClean="0"/>
              <a:t>nasıl kullanılacağı konusunda öğretmen adaylarına örnekler sunmak </a:t>
            </a:r>
          </a:p>
          <a:p>
            <a:pPr eaLnBrk="1" fontAlgn="auto" hangingPunct="1">
              <a:lnSpc>
                <a:spcPct val="110000"/>
              </a:lnSpc>
              <a:spcBef>
                <a:spcPts val="0"/>
              </a:spcBef>
              <a:spcAft>
                <a:spcPts val="0"/>
              </a:spcAft>
              <a:defRPr/>
            </a:pPr>
            <a:endParaRPr lang="tr-TR" altLang="tr-TR" b="1" dirty="0" smtClean="0"/>
          </a:p>
          <a:p>
            <a:pPr eaLnBrk="1" fontAlgn="auto" hangingPunct="1">
              <a:lnSpc>
                <a:spcPct val="110000"/>
              </a:lnSpc>
              <a:spcBef>
                <a:spcPts val="0"/>
              </a:spcBef>
              <a:spcAft>
                <a:spcPts val="0"/>
              </a:spcAft>
              <a:defRPr/>
            </a:pPr>
            <a:endParaRPr lang="tr-TR" dirty="0" smtClean="0"/>
          </a:p>
          <a:p>
            <a:pPr eaLnBrk="1" fontAlgn="auto" hangingPunct="1">
              <a:lnSpc>
                <a:spcPct val="110000"/>
              </a:lnSpc>
              <a:spcBef>
                <a:spcPts val="0"/>
              </a:spcBef>
              <a:spcAft>
                <a:spcPts val="0"/>
              </a:spcAft>
              <a:defRPr/>
            </a:pPr>
            <a:r>
              <a:rPr lang="tr-TR" dirty="0" smtClean="0"/>
              <a:t>Öğretmen adaylarını okulda </a:t>
            </a:r>
            <a:r>
              <a:rPr lang="tr-TR" b="1" dirty="0" smtClean="0">
                <a:solidFill>
                  <a:srgbClr val="0000FF"/>
                </a:solidFill>
              </a:rPr>
              <a:t>sınıf dışı etkinliklere </a:t>
            </a:r>
            <a:r>
              <a:rPr lang="tr-TR" i="1" dirty="0" smtClean="0">
                <a:solidFill>
                  <a:srgbClr val="C00000"/>
                </a:solidFill>
              </a:rPr>
              <a:t>(Kulüp çalışmaları, nöbet, sosyal, kültürel ve sportif faaliyetler, zümre toplantıları, veli toplantıları </a:t>
            </a:r>
            <a:r>
              <a:rPr lang="tr-TR" i="1" dirty="0" err="1" smtClean="0">
                <a:solidFill>
                  <a:srgbClr val="C00000"/>
                </a:solidFill>
              </a:rPr>
              <a:t>vb</a:t>
            </a:r>
            <a:r>
              <a:rPr lang="tr-TR" i="1" dirty="0" smtClean="0">
                <a:solidFill>
                  <a:srgbClr val="C00000"/>
                </a:solidFill>
              </a:rPr>
              <a:t>)</a:t>
            </a:r>
            <a:r>
              <a:rPr lang="tr-TR" dirty="0" smtClean="0">
                <a:solidFill>
                  <a:srgbClr val="C00000"/>
                </a:solidFill>
              </a:rPr>
              <a:t> </a:t>
            </a:r>
            <a:r>
              <a:rPr lang="tr-TR" dirty="0" smtClean="0"/>
              <a:t>katmak için fırsatlar oluşturmak</a:t>
            </a:r>
          </a:p>
          <a:p>
            <a:pPr eaLnBrk="1" fontAlgn="auto" hangingPunct="1">
              <a:lnSpc>
                <a:spcPct val="110000"/>
              </a:lnSpc>
              <a:spcBef>
                <a:spcPts val="0"/>
              </a:spcBef>
              <a:spcAft>
                <a:spcPts val="0"/>
              </a:spcAft>
              <a:defRPr/>
            </a:pPr>
            <a:endParaRPr lang="tr-TR" dirty="0" smtClean="0">
              <a:solidFill>
                <a:srgbClr val="C00000"/>
              </a:solidFill>
            </a:endParaRPr>
          </a:p>
          <a:p>
            <a:pPr eaLnBrk="1" fontAlgn="auto" hangingPunct="1">
              <a:lnSpc>
                <a:spcPct val="110000"/>
              </a:lnSpc>
              <a:spcBef>
                <a:spcPts val="0"/>
              </a:spcBef>
              <a:spcAft>
                <a:spcPts val="0"/>
              </a:spcAft>
              <a:defRPr/>
            </a:pPr>
            <a:r>
              <a:rPr lang="tr-TR" sz="2600" dirty="0" smtClean="0">
                <a:solidFill>
                  <a:srgbClr val="C00000"/>
                </a:solidFill>
              </a:rPr>
              <a:t>Not</a:t>
            </a:r>
            <a:r>
              <a:rPr lang="tr-TR" dirty="0" smtClean="0">
                <a:solidFill>
                  <a:srgbClr val="C00000"/>
                </a:solidFill>
              </a:rPr>
              <a:t>: </a:t>
            </a:r>
            <a:r>
              <a:rPr lang="tr-TR" sz="2300" dirty="0" smtClean="0">
                <a:solidFill>
                  <a:srgbClr val="C00000"/>
                </a:solidFill>
              </a:rPr>
              <a:t>Nöbet faaliyeti danışman öğretmen ile birlikte gerçekleştirilecektir.</a:t>
            </a:r>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AB008362-8E38-43E8-AC9D-B18836A29907}" type="slidenum">
              <a:rPr lang="tr-TR" altLang="tr-TR" smtClean="0"/>
              <a:pPr>
                <a:defRPr/>
              </a:pPr>
              <a:t>57</a:t>
            </a:fld>
            <a:endParaRPr lang="tr-TR" altLang="tr-TR"/>
          </a:p>
        </p:txBody>
      </p:sp>
      <p:pic>
        <p:nvPicPr>
          <p:cNvPr id="7" name="Picture 7" descr="http://1.bp.blogspot.com/-hN0AHiMJHrg/T-zdEMCHXhI/AAAAAAAAAH0/lAwo3aUVNJ0/s1600/BD05097_.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91200" y="3409950"/>
            <a:ext cx="3352800" cy="344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92337081"/>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58</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222070" y="1571625"/>
            <a:ext cx="5852159" cy="4525963"/>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eaLnBrk="1" hangingPunct="1">
              <a:spcBef>
                <a:spcPct val="0"/>
              </a:spcBef>
            </a:pPr>
            <a:endParaRPr lang="tr-TR" altLang="tr-TR" sz="2000" dirty="0" smtClean="0"/>
          </a:p>
          <a:p>
            <a:pPr algn="ctr" eaLnBrk="1" hangingPunct="1">
              <a:spcBef>
                <a:spcPct val="0"/>
              </a:spcBef>
            </a:pPr>
            <a:endParaRPr lang="tr-TR" altLang="tr-TR" sz="2000" dirty="0"/>
          </a:p>
          <a:p>
            <a:pPr eaLnBrk="1" hangingPunct="1">
              <a:spcBef>
                <a:spcPct val="0"/>
              </a:spcBef>
            </a:pPr>
            <a:r>
              <a:rPr lang="tr-TR" altLang="tr-TR" sz="2400" dirty="0" smtClean="0"/>
              <a:t>Danışman öğretmen, aday öğretmenin uygulama yaptığı derslerde adayın performansıyla </a:t>
            </a:r>
            <a:r>
              <a:rPr lang="tr-TR" altLang="tr-TR" sz="2400" dirty="0"/>
              <a:t>ilgili görüş ve </a:t>
            </a:r>
            <a:r>
              <a:rPr lang="tr-TR" altLang="tr-TR" sz="2400" dirty="0" smtClean="0"/>
              <a:t>düşüncelerini düzenli olarak Gözlem  formuna </a:t>
            </a:r>
            <a:r>
              <a:rPr lang="tr-TR" altLang="tr-TR" sz="2400" dirty="0" smtClean="0">
                <a:hlinkClick r:id="rId2" action="ppaction://hlinkfile"/>
              </a:rPr>
              <a:t>(Form 4A) </a:t>
            </a:r>
            <a:r>
              <a:rPr lang="tr-TR" altLang="tr-TR" sz="2400" dirty="0" smtClean="0"/>
              <a:t>işlemeli ve dönem sonunda</a:t>
            </a:r>
            <a:r>
              <a:rPr lang="tr-TR" altLang="tr-TR" sz="2400" b="1" dirty="0" smtClean="0"/>
              <a:t>  </a:t>
            </a:r>
            <a:r>
              <a:rPr lang="tr-TR" altLang="tr-TR" sz="2400" dirty="0" smtClean="0"/>
              <a:t>doldurulacak formu da </a:t>
            </a:r>
          </a:p>
          <a:p>
            <a:pPr marL="0" indent="0" eaLnBrk="1" hangingPunct="1">
              <a:spcBef>
                <a:spcPct val="0"/>
              </a:spcBef>
              <a:buNone/>
            </a:pPr>
            <a:r>
              <a:rPr lang="tr-TR" altLang="tr-TR" sz="2400" dirty="0" smtClean="0">
                <a:hlinkClick r:id="rId3" action="ppaction://hlinkfile"/>
              </a:rPr>
              <a:t>(Form 4B) </a:t>
            </a:r>
            <a:r>
              <a:rPr lang="tr-TR" altLang="tr-TR" sz="2400" dirty="0" smtClean="0"/>
              <a:t>imzalandıktan sonra okul müdürüne teslim etmelidir</a:t>
            </a:r>
            <a:r>
              <a:rPr lang="tr-TR" altLang="tr-TR" sz="2000" dirty="0" smtClean="0"/>
              <a:t>. </a:t>
            </a:r>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2F59EFE7-48A2-43D1-AF60-63982F051F81}" type="slidenum">
              <a:rPr lang="tr-TR" altLang="tr-TR" smtClean="0"/>
              <a:pPr>
                <a:defRPr/>
              </a:pPr>
              <a:t>58</a:t>
            </a:fld>
            <a:endParaRPr lang="tr-TR" altLang="tr-TR"/>
          </a:p>
        </p:txBody>
      </p:sp>
      <p:pic>
        <p:nvPicPr>
          <p:cNvPr id="7" name="Picture 2" descr="http://s2.hubimg.com/u/3873655_f26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217626" y="2364377"/>
            <a:ext cx="2926374" cy="44936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56188326"/>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59</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500063" y="1571625"/>
            <a:ext cx="5143500" cy="2000250"/>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3850" algn="ctr" eaLnBrk="1" hangingPunct="1">
              <a:spcBef>
                <a:spcPct val="0"/>
              </a:spcBef>
              <a:buFont typeface="Arial" charset="0"/>
              <a:buNone/>
            </a:pPr>
            <a:r>
              <a:rPr lang="tr-TR" altLang="tr-TR" dirty="0" smtClean="0"/>
              <a:t>Öğretmen adaylarına çalışmaları ile ilgili </a:t>
            </a:r>
          </a:p>
          <a:p>
            <a:pPr marL="323850" algn="ctr" eaLnBrk="1" hangingPunct="1">
              <a:spcBef>
                <a:spcPct val="0"/>
              </a:spcBef>
              <a:buFont typeface="Arial" charset="0"/>
              <a:buNone/>
            </a:pPr>
            <a:r>
              <a:rPr lang="tr-TR" altLang="tr-TR" u="sng" dirty="0" smtClean="0">
                <a:solidFill>
                  <a:srgbClr val="0000FF"/>
                </a:solidFill>
              </a:rPr>
              <a:t>geri bildirim vermek</a:t>
            </a:r>
          </a:p>
          <a:p>
            <a:pPr marL="323850" algn="ctr" eaLnBrk="1" hangingPunct="1">
              <a:spcBef>
                <a:spcPct val="0"/>
              </a:spcBef>
              <a:buFont typeface="Arial" charset="0"/>
              <a:buNone/>
            </a:pPr>
            <a:endParaRPr lang="tr-TR" altLang="tr-TR" u="sng" dirty="0" smtClean="0">
              <a:solidFill>
                <a:srgbClr val="C00000"/>
              </a:solidFill>
            </a:endParaRPr>
          </a:p>
        </p:txBody>
      </p:sp>
      <p:sp>
        <p:nvSpPr>
          <p:cNvPr id="5" name="3 Veri Yer Tutucusu"/>
          <p:cNvSpPr>
            <a:spLocks noGrp="1"/>
          </p:cNvSpPr>
          <p:nvPr>
            <p:ph type="dt" sz="quarter" idx="10"/>
          </p:nvPr>
        </p:nvSpPr>
        <p:spPr>
          <a:xfrm>
            <a:off x="457200" y="6356350"/>
            <a:ext cx="2133600" cy="365125"/>
          </a:xfrm>
        </p:spPr>
        <p:txBody>
          <a:bodyPr/>
          <a:lstStyle/>
          <a:p>
            <a:pPr>
              <a:defRPr/>
            </a:pPr>
            <a:fld id="{69F771DE-04BE-4C50-BEEE-ACEA5FC14EC8}" type="datetime1">
              <a:rPr lang="tr-TR"/>
              <a:pPr>
                <a:defRPr/>
              </a:pPr>
              <a:t>03.03.2016</a:t>
            </a:fld>
            <a:endParaRPr lang="tr-TR"/>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3ABC30BB-70F0-4AFD-B808-CCEE5AE3EDC5}" type="slidenum">
              <a:rPr lang="tr-TR" altLang="tr-TR" smtClean="0"/>
              <a:pPr>
                <a:defRPr/>
              </a:pPr>
              <a:t>59</a:t>
            </a:fld>
            <a:endParaRPr lang="tr-TR" altLang="tr-TR"/>
          </a:p>
        </p:txBody>
      </p:sp>
      <p:pic>
        <p:nvPicPr>
          <p:cNvPr id="7" name="Picture 7" descr="http://www.haberexen.com/d/news/3832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4313" y="3938588"/>
            <a:ext cx="4408487" cy="2919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1" descr="http://b-i.forbesimg.com/joefolkman/files/2013/12/feedback-heads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53405" y="4105275"/>
            <a:ext cx="3673475" cy="275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6088524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13"/>
          <p:cNvGrpSpPr>
            <a:grpSpLocks/>
          </p:cNvGrpSpPr>
          <p:nvPr/>
        </p:nvGrpSpPr>
        <p:grpSpPr bwMode="auto">
          <a:xfrm>
            <a:off x="0" y="871538"/>
            <a:ext cx="9144000" cy="5726112"/>
            <a:chOff x="0" y="0"/>
            <a:chExt cx="5760" cy="3747"/>
          </a:xfrm>
        </p:grpSpPr>
        <p:sp>
          <p:nvSpPr>
            <p:cNvPr id="1334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334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334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334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3315"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3316" name="Group 26"/>
          <p:cNvGrpSpPr>
            <a:grpSpLocks/>
          </p:cNvGrpSpPr>
          <p:nvPr/>
        </p:nvGrpSpPr>
        <p:grpSpPr bwMode="auto">
          <a:xfrm>
            <a:off x="0" y="869950"/>
            <a:ext cx="2339975" cy="5522913"/>
            <a:chOff x="6408" y="661"/>
            <a:chExt cx="1718" cy="4055"/>
          </a:xfrm>
        </p:grpSpPr>
        <p:sp>
          <p:nvSpPr>
            <p:cNvPr id="1333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3335" name="Group 28"/>
            <p:cNvGrpSpPr>
              <a:grpSpLocks/>
            </p:cNvGrpSpPr>
            <p:nvPr/>
          </p:nvGrpSpPr>
          <p:grpSpPr bwMode="auto">
            <a:xfrm>
              <a:off x="6408" y="661"/>
              <a:ext cx="1718" cy="3327"/>
              <a:chOff x="6408" y="661"/>
              <a:chExt cx="1718" cy="3327"/>
            </a:xfrm>
          </p:grpSpPr>
          <p:sp>
            <p:nvSpPr>
              <p:cNvPr id="1333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333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333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333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334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3318"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3319"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13320"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3321"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3322"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3324"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endParaRPr lang="en-US" sz="2000" dirty="0">
              <a:latin typeface="Arial" charset="0"/>
              <a:cs typeface="Arial" charset="0"/>
            </a:endParaRPr>
          </a:p>
        </p:txBody>
      </p:sp>
      <p:sp>
        <p:nvSpPr>
          <p:cNvPr id="13328"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3329"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3330"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13331" name="31 Dikdörtgen"/>
          <p:cNvSpPr>
            <a:spLocks noChangeArrowheads="1"/>
          </p:cNvSpPr>
          <p:nvPr/>
        </p:nvSpPr>
        <p:spPr bwMode="auto">
          <a:xfrm>
            <a:off x="1928813" y="1689100"/>
            <a:ext cx="6483350" cy="461963"/>
          </a:xfrm>
          <a:prstGeom prst="rect">
            <a:avLst/>
          </a:prstGeom>
          <a:noFill/>
          <a:ln w="9525">
            <a:noFill/>
            <a:miter lim="800000"/>
            <a:headEnd/>
            <a:tailEnd/>
          </a:ln>
        </p:spPr>
        <p:txBody>
          <a:bodyPr>
            <a:spAutoFit/>
          </a:bodyPr>
          <a:lstStyle/>
          <a:p>
            <a:pPr algn="ctr"/>
            <a:r>
              <a:rPr lang="tr-TR" sz="2400" b="1">
                <a:solidFill>
                  <a:srgbClr val="FF0000"/>
                </a:solidFill>
                <a:latin typeface="Tahoma" pitchFamily="34" charset="0"/>
                <a:cs typeface="Tahoma" pitchFamily="34" charset="0"/>
              </a:rPr>
              <a:t>Performans değerlendirmesi </a:t>
            </a:r>
            <a:r>
              <a:rPr lang="tr-TR" sz="2400" b="1">
                <a:latin typeface="Tahoma" pitchFamily="34" charset="0"/>
                <a:cs typeface="Tahoma" pitchFamily="34" charset="0"/>
              </a:rPr>
              <a:t>Madde 16 </a:t>
            </a:r>
            <a:endParaRPr lang="tr-TR" sz="2400" b="1">
              <a:solidFill>
                <a:srgbClr val="FF0000"/>
              </a:solidFill>
              <a:latin typeface="Tahoma" pitchFamily="34" charset="0"/>
              <a:cs typeface="Tahoma" pitchFamily="34" charset="0"/>
            </a:endParaRPr>
          </a:p>
        </p:txBody>
      </p:sp>
      <p:sp>
        <p:nvSpPr>
          <p:cNvPr id="13332" name="32 Dikdörtgen"/>
          <p:cNvSpPr>
            <a:spLocks noChangeArrowheads="1"/>
          </p:cNvSpPr>
          <p:nvPr/>
        </p:nvSpPr>
        <p:spPr bwMode="auto">
          <a:xfrm>
            <a:off x="1584325" y="3143250"/>
            <a:ext cx="7194550" cy="2678113"/>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Aday öğretmenler, görev yaptığı eğitim kurumunda ve eğitim ortamında bu Yönetmeliğin ekinde yer alan </a:t>
            </a:r>
            <a:r>
              <a:rPr lang="tr-TR" sz="2400" b="1" u="sng">
                <a:latin typeface="Tahoma" pitchFamily="34" charset="0"/>
                <a:cs typeface="Tahoma" pitchFamily="34" charset="0"/>
              </a:rPr>
              <a:t>Ek-3 Performans Değerlendirme Formu</a:t>
            </a:r>
            <a:r>
              <a:rPr lang="tr-TR" sz="2400">
                <a:latin typeface="Tahoma" pitchFamily="34" charset="0"/>
                <a:cs typeface="Tahoma" pitchFamily="34" charset="0"/>
              </a:rPr>
              <a:t> üzerinden, göreve başladığı </a:t>
            </a:r>
            <a:r>
              <a:rPr lang="tr-TR" sz="2400" b="1" u="sng">
                <a:latin typeface="Tahoma" pitchFamily="34" charset="0"/>
                <a:cs typeface="Tahoma" pitchFamily="34" charset="0"/>
              </a:rPr>
              <a:t>ilk dönemde bir</a:t>
            </a:r>
            <a:r>
              <a:rPr lang="tr-TR" sz="2400">
                <a:latin typeface="Tahoma" pitchFamily="34" charset="0"/>
                <a:cs typeface="Tahoma" pitchFamily="34" charset="0"/>
              </a:rPr>
              <a:t>, takip eden dönemde ise </a:t>
            </a:r>
            <a:r>
              <a:rPr lang="tr-TR" sz="2400" b="1" u="sng">
                <a:latin typeface="Tahoma" pitchFamily="34" charset="0"/>
                <a:cs typeface="Tahoma" pitchFamily="34" charset="0"/>
              </a:rPr>
              <a:t>iki defa</a:t>
            </a:r>
            <a:r>
              <a:rPr lang="tr-TR" sz="2400">
                <a:latin typeface="Tahoma" pitchFamily="34" charset="0"/>
                <a:cs typeface="Tahoma" pitchFamily="34" charset="0"/>
              </a:rPr>
              <a:t> olmak üzere, değerlendiriciler tarafından toplamda </a:t>
            </a:r>
            <a:r>
              <a:rPr lang="tr-TR" sz="2400" b="1" u="sng">
                <a:latin typeface="Tahoma" pitchFamily="34" charset="0"/>
                <a:cs typeface="Tahoma" pitchFamily="34" charset="0"/>
              </a:rPr>
              <a:t>üç defa</a:t>
            </a:r>
            <a:r>
              <a:rPr lang="tr-TR" sz="2400">
                <a:latin typeface="Tahoma" pitchFamily="34" charset="0"/>
                <a:cs typeface="Tahoma" pitchFamily="34" charset="0"/>
              </a:rPr>
              <a:t> değerlendirilir. </a:t>
            </a:r>
            <a:endParaRPr lang="tr-TR" sz="2400"/>
          </a:p>
        </p:txBody>
      </p:sp>
      <p:sp>
        <p:nvSpPr>
          <p:cNvPr id="31" name="30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60</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500063" y="1500188"/>
            <a:ext cx="8358187" cy="1928812"/>
          </a:xfrm>
          <a:prstGeom prst="rect">
            <a:avLst/>
          </a:prstGeom>
        </p:spPr>
        <p:txBody>
          <a:bodyPr rtlCol="0">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3850" algn="ctr" eaLnBrk="1" fontAlgn="auto" hangingPunct="1">
              <a:spcBef>
                <a:spcPct val="0"/>
              </a:spcBef>
              <a:spcAft>
                <a:spcPts val="0"/>
              </a:spcAft>
              <a:buFont typeface="Arial" charset="0"/>
              <a:buNone/>
              <a:defRPr/>
            </a:pPr>
            <a:r>
              <a:rPr lang="tr-TR" altLang="tr-TR" dirty="0"/>
              <a:t>Ö</a:t>
            </a:r>
            <a:r>
              <a:rPr lang="tr-TR" altLang="tr-TR" dirty="0" smtClean="0"/>
              <a:t>ğretmen adaylarına farklı </a:t>
            </a:r>
            <a:r>
              <a:rPr lang="tr-TR" altLang="tr-TR" dirty="0" smtClean="0">
                <a:solidFill>
                  <a:srgbClr val="FF0000"/>
                </a:solidFill>
              </a:rPr>
              <a:t>zümre öğretmenlerin derslerini de izleme fırsatını sunmak</a:t>
            </a:r>
            <a:endParaRPr lang="tr-TR" altLang="tr-TR" dirty="0" smtClean="0"/>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C0C40E07-583C-4E72-ADB3-6B06F5051F98}" type="slidenum">
              <a:rPr lang="tr-TR" altLang="tr-TR" smtClean="0"/>
              <a:pPr>
                <a:defRPr/>
              </a:pPr>
              <a:t>60</a:t>
            </a:fld>
            <a:endParaRPr lang="tr-TR" altLang="tr-TR"/>
          </a:p>
        </p:txBody>
      </p:sp>
      <p:pic>
        <p:nvPicPr>
          <p:cNvPr id="7" name="Picture 4" descr="http://static.guim.co.uk/sys-images/Guardian/Pix/pictures/2013/10/11/1381493764764/Observation-room-00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4137" y="3291841"/>
            <a:ext cx="8438606" cy="3566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72921745"/>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61</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5" name="Slayt Numarası Yer Tutucusu 2"/>
          <p:cNvSpPr txBox="1">
            <a:spLocks/>
          </p:cNvSpPr>
          <p:nvPr/>
        </p:nvSpPr>
        <p:spPr>
          <a:xfrm>
            <a:off x="6553200" y="6356350"/>
            <a:ext cx="2133600" cy="365125"/>
          </a:xfrm>
          <a:prstGeom prst="rect">
            <a:avLst/>
          </a:prstGeom>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1B959FA8-174E-4882-89BA-4F6ACF62F0BB}" type="slidenum">
              <a:rPr lang="tr-TR" altLang="tr-TR" smtClean="0"/>
              <a:pPr>
                <a:defRPr/>
              </a:pPr>
              <a:t>61</a:t>
            </a:fld>
            <a:endParaRPr lang="tr-TR" altLang="tr-TR"/>
          </a:p>
        </p:txBody>
      </p:sp>
      <p:sp>
        <p:nvSpPr>
          <p:cNvPr id="6" name="2 İçerik Yer Tutucusu"/>
          <p:cNvSpPr txBox="1">
            <a:spLocks/>
          </p:cNvSpPr>
          <p:nvPr/>
        </p:nvSpPr>
        <p:spPr bwMode="auto">
          <a:xfrm>
            <a:off x="714375" y="1500188"/>
            <a:ext cx="8064500" cy="180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 typeface="Arial" charset="0"/>
              <a:buNone/>
            </a:pPr>
            <a:r>
              <a:rPr lang="tr-TR" altLang="tr-TR" sz="2400" dirty="0">
                <a:latin typeface="+mn-lt"/>
              </a:rPr>
              <a:t>Aday öğretmenlere kişisel ve mesleki gelişimlerini sağlayacak </a:t>
            </a:r>
            <a:r>
              <a:rPr lang="tr-TR" altLang="tr-TR" sz="2400" dirty="0" smtClean="0">
                <a:latin typeface="+mn-lt"/>
              </a:rPr>
              <a:t>kaynaklar önermek, mümkünse </a:t>
            </a:r>
            <a:r>
              <a:rPr lang="tr-TR" altLang="tr-TR" sz="2400" dirty="0">
                <a:latin typeface="+mn-lt"/>
              </a:rPr>
              <a:t>birlikte incelemeler </a:t>
            </a:r>
            <a:r>
              <a:rPr lang="tr-TR" altLang="tr-TR" sz="2400" dirty="0" smtClean="0">
                <a:latin typeface="+mn-lt"/>
              </a:rPr>
              <a:t>yapmak değerli olduğunu hissettirmek </a:t>
            </a:r>
            <a:endParaRPr lang="tr-TR" altLang="tr-TR" sz="2400" dirty="0">
              <a:latin typeface="+mn-lt"/>
            </a:endParaRPr>
          </a:p>
          <a:p>
            <a:pPr algn="ctr" eaLnBrk="1" hangingPunct="1">
              <a:spcBef>
                <a:spcPct val="0"/>
              </a:spcBef>
              <a:buFont typeface="Arial" charset="0"/>
              <a:buNone/>
            </a:pPr>
            <a:endParaRPr lang="tr-TR" altLang="tr-TR" dirty="0">
              <a:latin typeface="+mn-lt"/>
            </a:endParaRPr>
          </a:p>
        </p:txBody>
      </p:sp>
      <p:pic>
        <p:nvPicPr>
          <p:cNvPr id="7" name="Picture 2" descr="C:\Users\Ilker DAMLAR\Desktop\images (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42310" y="4101737"/>
            <a:ext cx="6811146" cy="275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3523026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62</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5" name="Slayt Numarası Yer Tutucusu 2"/>
          <p:cNvSpPr txBox="1">
            <a:spLocks/>
          </p:cNvSpPr>
          <p:nvPr/>
        </p:nvSpPr>
        <p:spPr>
          <a:xfrm>
            <a:off x="6553200" y="6356350"/>
            <a:ext cx="2133600" cy="365125"/>
          </a:xfrm>
          <a:prstGeom prst="rect">
            <a:avLst/>
          </a:prstGeom>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513629B6-162D-47A6-8A85-C52FAB660D7C}" type="slidenum">
              <a:rPr lang="tr-TR" altLang="tr-TR" smtClean="0"/>
              <a:pPr>
                <a:defRPr/>
              </a:pPr>
              <a:t>62</a:t>
            </a:fld>
            <a:endParaRPr lang="tr-TR" altLang="tr-TR"/>
          </a:p>
        </p:txBody>
      </p:sp>
      <p:sp>
        <p:nvSpPr>
          <p:cNvPr id="6" name="2 İçerik Yer Tutucusu"/>
          <p:cNvSpPr txBox="1">
            <a:spLocks/>
          </p:cNvSpPr>
          <p:nvPr/>
        </p:nvSpPr>
        <p:spPr bwMode="auto">
          <a:xfrm>
            <a:off x="665163" y="1500188"/>
            <a:ext cx="8064500" cy="180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None/>
            </a:pPr>
            <a:endParaRPr lang="tr-TR" altLang="tr-TR" dirty="0" smtClean="0"/>
          </a:p>
          <a:p>
            <a:pPr algn="ctr">
              <a:spcBef>
                <a:spcPct val="0"/>
              </a:spcBef>
              <a:buNone/>
            </a:pPr>
            <a:r>
              <a:rPr lang="tr-TR" altLang="tr-TR" dirty="0" smtClean="0"/>
              <a:t>Kurum </a:t>
            </a:r>
            <a:r>
              <a:rPr lang="tr-TR" altLang="tr-TR" dirty="0"/>
              <a:t>kültürü </a:t>
            </a:r>
            <a:r>
              <a:rPr lang="tr-TR" altLang="tr-TR" dirty="0" smtClean="0"/>
              <a:t>bilincinin önemini tüm faaliyetler boyunca hissettirmek</a:t>
            </a:r>
            <a:endParaRPr lang="tr-TR" altLang="tr-TR" dirty="0"/>
          </a:p>
          <a:p>
            <a:pPr algn="ctr" eaLnBrk="1" hangingPunct="1">
              <a:spcBef>
                <a:spcPct val="0"/>
              </a:spcBef>
              <a:buFont typeface="Arial" charset="0"/>
              <a:buNone/>
            </a:pPr>
            <a:endParaRPr lang="tr-TR" altLang="tr-TR" dirty="0"/>
          </a:p>
        </p:txBody>
      </p:sp>
      <p:pic>
        <p:nvPicPr>
          <p:cNvPr id="7" name="Picture 2" descr="C:\Users\Ilker DAMLAR\Desktop\indi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79725" y="4660900"/>
            <a:ext cx="6264275" cy="2197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8904547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63</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5" name="Slayt Numarası Yer Tutucusu 2"/>
          <p:cNvSpPr txBox="1">
            <a:spLocks/>
          </p:cNvSpPr>
          <p:nvPr/>
        </p:nvSpPr>
        <p:spPr>
          <a:xfrm>
            <a:off x="6553200" y="6356350"/>
            <a:ext cx="2133600" cy="365125"/>
          </a:xfrm>
          <a:prstGeom prst="rect">
            <a:avLst/>
          </a:prstGeom>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288E2114-1ED7-4ED3-B2A0-5A0B4A754334}" type="slidenum">
              <a:rPr lang="tr-TR" altLang="tr-TR" smtClean="0"/>
              <a:pPr>
                <a:defRPr/>
              </a:pPr>
              <a:t>63</a:t>
            </a:fld>
            <a:endParaRPr lang="tr-TR" altLang="tr-TR"/>
          </a:p>
        </p:txBody>
      </p:sp>
      <p:sp>
        <p:nvSpPr>
          <p:cNvPr id="6" name="2 İçerik Yer Tutucusu"/>
          <p:cNvSpPr txBox="1">
            <a:spLocks/>
          </p:cNvSpPr>
          <p:nvPr/>
        </p:nvSpPr>
        <p:spPr bwMode="auto">
          <a:xfrm>
            <a:off x="665163" y="1500188"/>
            <a:ext cx="8064500" cy="1570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 typeface="Arial" charset="0"/>
              <a:buNone/>
            </a:pPr>
            <a:r>
              <a:rPr lang="tr-TR" altLang="tr-TR" dirty="0"/>
              <a:t>Aday öğretmenlere </a:t>
            </a:r>
            <a:r>
              <a:rPr lang="tr-TR" altLang="tr-TR" dirty="0" smtClean="0"/>
              <a:t>hiçbir şekilde şahsi işler yaptırmamak</a:t>
            </a:r>
            <a:endParaRPr lang="tr-TR" altLang="tr-TR" dirty="0"/>
          </a:p>
        </p:txBody>
      </p:sp>
      <p:pic>
        <p:nvPicPr>
          <p:cNvPr id="7" name="Picture 2" descr="C:\Users\Ilker DAMLAR\Desktop\indir (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45563" y="3618411"/>
            <a:ext cx="5798438" cy="3239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13442161"/>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64</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pic>
        <p:nvPicPr>
          <p:cNvPr id="1026" name="Picture 2" descr="C:\Users\Ilker DAMLAR\Desktop\images (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55776" y="3356992"/>
            <a:ext cx="3672408" cy="302433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2 İçerik Yer Tutucusu"/>
          <p:cNvSpPr txBox="1">
            <a:spLocks/>
          </p:cNvSpPr>
          <p:nvPr/>
        </p:nvSpPr>
        <p:spPr bwMode="auto">
          <a:xfrm>
            <a:off x="665163" y="1500188"/>
            <a:ext cx="8064500" cy="20728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 typeface="Arial" charset="0"/>
              <a:buNone/>
            </a:pPr>
            <a:r>
              <a:rPr lang="tr-TR" altLang="tr-TR" dirty="0" smtClean="0"/>
              <a:t>Danışman öğretmen ile aday öğretmen arasındaki ilişkinin </a:t>
            </a:r>
            <a:r>
              <a:rPr lang="tr-TR" altLang="tr-TR" dirty="0" smtClean="0">
                <a:solidFill>
                  <a:srgbClr val="FF0000"/>
                </a:solidFill>
              </a:rPr>
              <a:t>ast-üst ilişkisi </a:t>
            </a:r>
            <a:r>
              <a:rPr lang="tr-TR" altLang="tr-TR" dirty="0" smtClean="0"/>
              <a:t>olmadığı unutulmamalıdır</a:t>
            </a:r>
            <a:endParaRPr lang="tr-TR" altLang="tr-TR" dirty="0"/>
          </a:p>
        </p:txBody>
      </p:sp>
    </p:spTree>
    <p:extLst>
      <p:ext uri="{BB962C8B-B14F-4D97-AF65-F5344CB8AC3E}">
        <p14:creationId xmlns:p14="http://schemas.microsoft.com/office/powerpoint/2010/main" xmlns="" val="1206726397"/>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smtClean="0"/>
              <a:t>Nasıl bir danışman öğretmen?</a:t>
            </a:r>
            <a:endParaRPr lang="tr-TR" sz="3600" dirty="0"/>
          </a:p>
        </p:txBody>
      </p:sp>
      <p:pic>
        <p:nvPicPr>
          <p:cNvPr id="6" name="5 İçerik Yer Tutucusu" descr="3173.gif"/>
          <p:cNvPicPr>
            <a:picLocks noGrp="1" noChangeAspect="1"/>
          </p:cNvPicPr>
          <p:nvPr>
            <p:ph sz="quarter" idx="1"/>
          </p:nvPr>
        </p:nvPicPr>
        <p:blipFill>
          <a:blip r:embed="rId2" cstate="print"/>
          <a:stretch>
            <a:fillRect/>
          </a:stretch>
        </p:blipFill>
        <p:spPr>
          <a:xfrm>
            <a:off x="1" y="1857364"/>
            <a:ext cx="8892480" cy="2978790"/>
          </a:xfrm>
        </p:spPr>
      </p:pic>
      <p:sp>
        <p:nvSpPr>
          <p:cNvPr id="7" name="6 Metin kutusu"/>
          <p:cNvSpPr txBox="1"/>
          <p:nvPr/>
        </p:nvSpPr>
        <p:spPr>
          <a:xfrm>
            <a:off x="0" y="2071678"/>
            <a:ext cx="2214546" cy="923330"/>
          </a:xfrm>
          <a:prstGeom prst="rect">
            <a:avLst/>
          </a:prstGeom>
          <a:solidFill>
            <a:schemeClr val="accent1"/>
          </a:solidFill>
        </p:spPr>
        <p:txBody>
          <a:bodyPr wrap="square" rtlCol="0">
            <a:spAutoFit/>
          </a:bodyPr>
          <a:lstStyle/>
          <a:p>
            <a:r>
              <a:rPr lang="tr-TR" dirty="0" smtClean="0"/>
              <a:t>Söyle bakalım danişmanın nasıldı?</a:t>
            </a:r>
            <a:endParaRPr lang="tr-TR" dirty="0"/>
          </a:p>
        </p:txBody>
      </p:sp>
      <p:sp>
        <p:nvSpPr>
          <p:cNvPr id="8" name="7 Metin kutusu"/>
          <p:cNvSpPr txBox="1"/>
          <p:nvPr/>
        </p:nvSpPr>
        <p:spPr>
          <a:xfrm>
            <a:off x="2571736" y="1785926"/>
            <a:ext cx="1857388" cy="1200329"/>
          </a:xfrm>
          <a:prstGeom prst="rect">
            <a:avLst/>
          </a:prstGeom>
          <a:solidFill>
            <a:schemeClr val="accent1"/>
          </a:solidFill>
        </p:spPr>
        <p:txBody>
          <a:bodyPr wrap="square" rtlCol="0">
            <a:spAutoFit/>
          </a:bodyPr>
          <a:lstStyle/>
          <a:p>
            <a:r>
              <a:rPr lang="tr-TR" dirty="0" smtClean="0"/>
              <a:t>Çok iyi değildi , tüm zamanımızı bir konuya ayırdı</a:t>
            </a:r>
            <a:endParaRPr lang="tr-TR" dirty="0"/>
          </a:p>
        </p:txBody>
      </p:sp>
      <p:sp>
        <p:nvSpPr>
          <p:cNvPr id="9" name="8 Metin kutusu"/>
          <p:cNvSpPr txBox="1"/>
          <p:nvPr/>
        </p:nvSpPr>
        <p:spPr>
          <a:xfrm>
            <a:off x="5072066" y="2500306"/>
            <a:ext cx="1542410" cy="369332"/>
          </a:xfrm>
          <a:prstGeom prst="rect">
            <a:avLst/>
          </a:prstGeom>
          <a:solidFill>
            <a:schemeClr val="accent1"/>
          </a:solidFill>
        </p:spPr>
        <p:txBody>
          <a:bodyPr wrap="none" rtlCol="0">
            <a:spAutoFit/>
          </a:bodyPr>
          <a:lstStyle/>
          <a:p>
            <a:r>
              <a:rPr lang="tr-TR" dirty="0" smtClean="0"/>
              <a:t>Hangi konu?</a:t>
            </a:r>
            <a:endParaRPr lang="tr-TR" dirty="0"/>
          </a:p>
        </p:txBody>
      </p:sp>
      <p:sp>
        <p:nvSpPr>
          <p:cNvPr id="10" name="9 Metin kutusu"/>
          <p:cNvSpPr txBox="1"/>
          <p:nvPr/>
        </p:nvSpPr>
        <p:spPr>
          <a:xfrm>
            <a:off x="6857952" y="2143116"/>
            <a:ext cx="2286048" cy="646331"/>
          </a:xfrm>
          <a:prstGeom prst="rect">
            <a:avLst/>
          </a:prstGeom>
          <a:solidFill>
            <a:schemeClr val="accent1"/>
          </a:solidFill>
        </p:spPr>
        <p:txBody>
          <a:bodyPr wrap="square" rtlCol="0">
            <a:spAutoFit/>
          </a:bodyPr>
          <a:lstStyle/>
          <a:p>
            <a:r>
              <a:rPr lang="tr-TR" dirty="0" smtClean="0"/>
              <a:t>Kendinin ne kadar önemli olduğu </a:t>
            </a:r>
            <a:endParaRPr lang="tr-TR" dirty="0"/>
          </a:p>
        </p:txBody>
      </p:sp>
    </p:spTree>
    <p:extLst>
      <p:ext uri="{BB962C8B-B14F-4D97-AF65-F5344CB8AC3E}">
        <p14:creationId xmlns:p14="http://schemas.microsoft.com/office/powerpoint/2010/main" xmlns="" val="744568341"/>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66</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4" name="2 İçerik Yer Tutucusu"/>
          <p:cNvSpPr txBox="1">
            <a:spLocks/>
          </p:cNvSpPr>
          <p:nvPr/>
        </p:nvSpPr>
        <p:spPr>
          <a:xfrm>
            <a:off x="714375" y="1500188"/>
            <a:ext cx="8064500" cy="1801812"/>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eaLnBrk="1" hangingPunct="1">
              <a:spcBef>
                <a:spcPct val="0"/>
              </a:spcBef>
              <a:buFont typeface="Arial" charset="0"/>
              <a:buNone/>
            </a:pPr>
            <a:r>
              <a:rPr lang="tr-TR" altLang="tr-TR" dirty="0" smtClean="0"/>
              <a:t>Uygulama sürecinde ortaya çıkabilecek sorunları </a:t>
            </a:r>
            <a:r>
              <a:rPr lang="tr-TR" altLang="tr-TR" b="1" dirty="0" smtClean="0">
                <a:solidFill>
                  <a:srgbClr val="C00000"/>
                </a:solidFill>
              </a:rPr>
              <a:t>okul idaresine </a:t>
            </a:r>
            <a:r>
              <a:rPr lang="tr-TR" altLang="tr-TR" dirty="0" smtClean="0"/>
              <a:t>bildirip birlikte çözüm üretmelidir.</a:t>
            </a:r>
          </a:p>
          <a:p>
            <a:pPr algn="ctr" eaLnBrk="1" hangingPunct="1">
              <a:spcBef>
                <a:spcPct val="0"/>
              </a:spcBef>
              <a:buFont typeface="Arial" charset="0"/>
              <a:buNone/>
            </a:pPr>
            <a:endParaRPr lang="tr-TR" altLang="tr-TR" dirty="0" smtClean="0"/>
          </a:p>
        </p:txBody>
      </p:sp>
      <p:sp>
        <p:nvSpPr>
          <p:cNvPr id="6" name="4 Slayt Numarası Yer Tutucusu"/>
          <p:cNvSpPr txBox="1">
            <a:spLocks/>
          </p:cNvSpPr>
          <p:nvPr/>
        </p:nvSpPr>
        <p:spPr bwMode="auto">
          <a:xfrm>
            <a:off x="6553200" y="6356350"/>
            <a:ext cx="2133600" cy="365125"/>
          </a:xfrm>
          <a:prstGeom prst="rect">
            <a:avLst/>
          </a:prstGeom>
          <a:ln>
            <a:miter lim="800000"/>
            <a:headEnd/>
            <a:tailEnd/>
          </a:ln>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4C5E3AFA-EAD2-4BFD-8E05-B2DCB40E4126}" type="slidenum">
              <a:rPr lang="tr-TR" altLang="tr-TR" smtClean="0"/>
              <a:pPr>
                <a:defRPr/>
              </a:pPr>
              <a:t>66</a:t>
            </a:fld>
            <a:endParaRPr lang="tr-TR" altLang="tr-TR"/>
          </a:p>
        </p:txBody>
      </p:sp>
      <p:sp>
        <p:nvSpPr>
          <p:cNvPr id="7" name="Gülen Yüz 6"/>
          <p:cNvSpPr/>
          <p:nvPr/>
        </p:nvSpPr>
        <p:spPr>
          <a:xfrm>
            <a:off x="8072438" y="6000750"/>
            <a:ext cx="576262" cy="3571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pic>
        <p:nvPicPr>
          <p:cNvPr id="8" name="Picture 10" descr="http://www.dorakholding.com.tr/images/altsayfaresim/altsayfa_7047188732426032573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85938" y="4000500"/>
            <a:ext cx="4357687"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94604628"/>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4294967295"/>
          </p:nvPr>
        </p:nvSpPr>
        <p:spPr>
          <a:xfrm>
            <a:off x="6553200" y="6356350"/>
            <a:ext cx="2133600" cy="365125"/>
          </a:xfrm>
          <a:prstGeom prst="rect">
            <a:avLst/>
          </a:prstGeom>
        </p:spPr>
        <p:txBody>
          <a:bodyPr/>
          <a:lstStyle/>
          <a:p>
            <a:pPr>
              <a:defRPr/>
            </a:pPr>
            <a:fld id="{51CCE372-6A86-4A72-9BA4-38ED512CEA0E}" type="slidenum">
              <a:rPr lang="tr-TR" smtClean="0"/>
              <a:pPr>
                <a:defRPr/>
              </a:pPr>
              <a:t>67</a:t>
            </a:fld>
            <a:endParaRPr lang="tr-TR"/>
          </a:p>
        </p:txBody>
      </p:sp>
      <p:sp>
        <p:nvSpPr>
          <p:cNvPr id="3" name="1 Başlık"/>
          <p:cNvSpPr txBox="1">
            <a:spLocks/>
          </p:cNvSpPr>
          <p:nvPr/>
        </p:nvSpPr>
        <p:spPr bwMode="auto">
          <a:xfrm>
            <a:off x="611560" y="0"/>
            <a:ext cx="8229600"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a:lstStyle>
          <a:p>
            <a:pPr eaLnBrk="1" hangingPunct="1"/>
            <a:r>
              <a:rPr lang="tr-TR" altLang="tr-TR" sz="3200" b="1" dirty="0" smtClean="0">
                <a:solidFill>
                  <a:schemeClr val="tx1"/>
                </a:solidFill>
              </a:rPr>
              <a:t>Danışman Öğretmenden Beklentiler </a:t>
            </a:r>
            <a:endParaRPr lang="tr-TR" altLang="tr-TR" sz="3200" dirty="0" smtClean="0">
              <a:solidFill>
                <a:schemeClr val="tx1"/>
              </a:solidFill>
            </a:endParaRPr>
          </a:p>
        </p:txBody>
      </p:sp>
      <p:sp>
        <p:nvSpPr>
          <p:cNvPr id="5" name="Slayt Numarası Yer Tutucusu 2"/>
          <p:cNvSpPr txBox="1">
            <a:spLocks/>
          </p:cNvSpPr>
          <p:nvPr/>
        </p:nvSpPr>
        <p:spPr>
          <a:xfrm>
            <a:off x="6553200" y="6356350"/>
            <a:ext cx="2133600" cy="365125"/>
          </a:xfrm>
          <a:prstGeom prst="rect">
            <a:avLst/>
          </a:prstGeom>
        </p:spPr>
        <p:txBody>
          <a:bodyPr vert="horz" lIns="91440" tIns="45720" rIns="91440" bIns="45720" rtlCol="0" anchor="ctr"/>
          <a:lstStyle>
            <a:defPPr>
              <a:defRPr lang="tr-TR"/>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65D7303A-7F7D-4956-B9F6-7DA082312A82}" type="slidenum">
              <a:rPr lang="tr-TR" altLang="tr-TR" smtClean="0"/>
              <a:pPr>
                <a:defRPr/>
              </a:pPr>
              <a:t>67</a:t>
            </a:fld>
            <a:endParaRPr lang="tr-TR" altLang="tr-TR"/>
          </a:p>
        </p:txBody>
      </p:sp>
      <p:sp>
        <p:nvSpPr>
          <p:cNvPr id="6" name="2 İçerik Yer Tutucusu"/>
          <p:cNvSpPr txBox="1">
            <a:spLocks/>
          </p:cNvSpPr>
          <p:nvPr/>
        </p:nvSpPr>
        <p:spPr bwMode="auto">
          <a:xfrm>
            <a:off x="665163" y="1500188"/>
            <a:ext cx="8064500" cy="20728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 typeface="Arial" charset="0"/>
              <a:buNone/>
            </a:pPr>
            <a:r>
              <a:rPr lang="tr-TR" altLang="tr-TR" dirty="0" smtClean="0">
                <a:solidFill>
                  <a:srgbClr val="FF0000"/>
                </a:solidFill>
              </a:rPr>
              <a:t>Unutmayalım! </a:t>
            </a:r>
          </a:p>
          <a:p>
            <a:pPr algn="ctr" eaLnBrk="1" hangingPunct="1">
              <a:spcBef>
                <a:spcPct val="0"/>
              </a:spcBef>
              <a:buFont typeface="Arial" charset="0"/>
              <a:buNone/>
            </a:pPr>
            <a:r>
              <a:rPr lang="tr-TR" altLang="tr-TR" dirty="0" smtClean="0"/>
              <a:t>Mesleki </a:t>
            </a:r>
            <a:r>
              <a:rPr lang="tr-TR" altLang="tr-TR" dirty="0"/>
              <a:t>gelişimine  katkı </a:t>
            </a:r>
            <a:r>
              <a:rPr lang="tr-TR" altLang="tr-TR" dirty="0" smtClean="0"/>
              <a:t>sunduğunuz </a:t>
            </a:r>
            <a:r>
              <a:rPr lang="tr-TR" altLang="tr-TR" dirty="0"/>
              <a:t>aday </a:t>
            </a:r>
            <a:r>
              <a:rPr lang="tr-TR" altLang="tr-TR" dirty="0" smtClean="0"/>
              <a:t>öğretmen, </a:t>
            </a:r>
            <a:r>
              <a:rPr lang="tr-TR" altLang="tr-TR" dirty="0"/>
              <a:t>bir gün </a:t>
            </a:r>
            <a:r>
              <a:rPr lang="tr-TR" altLang="tr-TR" dirty="0" smtClean="0"/>
              <a:t>bizim çocuğunuzun da öğretmeni  olabilir!</a:t>
            </a:r>
            <a:endParaRPr lang="tr-TR" altLang="tr-TR" dirty="0"/>
          </a:p>
        </p:txBody>
      </p:sp>
      <p:pic>
        <p:nvPicPr>
          <p:cNvPr id="7" name="Picture 2" descr="C:\Users\Ilker DAMLAR\Desktop\images (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3962958"/>
            <a:ext cx="7531346" cy="2738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6657991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6"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65540" name="Rectangle 2"/>
          <p:cNvSpPr>
            <a:spLocks noChangeArrowheads="1"/>
          </p:cNvSpPr>
          <p:nvPr/>
        </p:nvSpPr>
        <p:spPr bwMode="auto">
          <a:xfrm>
            <a:off x="604838" y="-11931"/>
            <a:ext cx="8340725" cy="6078587"/>
          </a:xfrm>
          <a:prstGeom prst="rect">
            <a:avLst/>
          </a:prstGeom>
          <a:noFill/>
          <a:ln w="9525">
            <a:noFill/>
            <a:miter lim="800000"/>
            <a:headEnd/>
            <a:tailEnd/>
          </a:ln>
        </p:spPr>
        <p:txBody>
          <a:bodyPr anchor="ctr">
            <a:spAutoFit/>
          </a:bodyPr>
          <a:lstStyle/>
          <a:p>
            <a:pPr eaLnBrk="0" hangingPunct="0">
              <a:buFontTx/>
              <a:buChar char="-"/>
            </a:pPr>
            <a:endParaRPr lang="tr-TR" sz="2400" b="1" dirty="0">
              <a:solidFill>
                <a:srgbClr val="000000"/>
              </a:solidFill>
              <a:latin typeface="Times New Roman" pitchFamily="18" charset="0"/>
              <a:cs typeface="Times New Roman" pitchFamily="18" charset="0"/>
            </a:endParaRPr>
          </a:p>
          <a:p>
            <a:pPr eaLnBrk="0" hangingPunct="0"/>
            <a:r>
              <a:rPr lang="tr-TR" sz="2400" b="1" dirty="0">
                <a:solidFill>
                  <a:srgbClr val="000000"/>
                </a:solidFill>
                <a:latin typeface="Times New Roman" pitchFamily="18" charset="0"/>
                <a:cs typeface="Times New Roman" pitchFamily="18" charset="0"/>
              </a:rPr>
              <a:t>ÖZETLE…</a:t>
            </a:r>
          </a:p>
          <a:p>
            <a:pPr eaLnBrk="0" hangingPunct="0"/>
            <a:r>
              <a:rPr lang="tr-TR" sz="2400" b="1" dirty="0" smtClean="0">
                <a:solidFill>
                  <a:srgbClr val="000000"/>
                </a:solidFill>
                <a:latin typeface="Times New Roman" pitchFamily="18" charset="0"/>
                <a:cs typeface="Times New Roman" pitchFamily="18" charset="0"/>
              </a:rPr>
              <a:t> </a:t>
            </a:r>
            <a:r>
              <a:rPr lang="tr-TR" sz="2400" b="1" dirty="0" smtClean="0">
                <a:solidFill>
                  <a:srgbClr val="FF0000"/>
                </a:solidFill>
                <a:latin typeface="Times New Roman" pitchFamily="18" charset="0"/>
                <a:cs typeface="Times New Roman" pitchFamily="18" charset="0"/>
              </a:rPr>
              <a:t>Danışman Öğretmenini Rol Model Alan Aday Öğretmen Sınıf Ortamında </a:t>
            </a:r>
          </a:p>
          <a:p>
            <a:pPr eaLnBrk="0" hangingPunct="0"/>
            <a:endParaRPr lang="tr-TR" sz="2400" b="1" dirty="0">
              <a:solidFill>
                <a:srgbClr val="000000"/>
              </a:solidFill>
              <a:latin typeface="Times New Roman" pitchFamily="18" charset="0"/>
              <a:cs typeface="Times New Roman" pitchFamily="18" charset="0"/>
            </a:endParaRPr>
          </a:p>
          <a:p>
            <a:pPr eaLnBrk="0" hangingPunct="0">
              <a:buFontTx/>
              <a:buChar char="-"/>
            </a:pPr>
            <a:r>
              <a:rPr lang="tr-TR" sz="2400" b="1" dirty="0">
                <a:solidFill>
                  <a:srgbClr val="000000"/>
                </a:solidFill>
                <a:latin typeface="Times New Roman" pitchFamily="18" charset="0"/>
                <a:cs typeface="Times New Roman" pitchFamily="18" charset="0"/>
              </a:rPr>
              <a:t>Öğrencilerine karşı olumlu tutumlar geliştirir. </a:t>
            </a:r>
            <a:br>
              <a:rPr lang="tr-TR" sz="2400" b="1" dirty="0">
                <a:solidFill>
                  <a:srgbClr val="000000"/>
                </a:solidFill>
                <a:latin typeface="Times New Roman" pitchFamily="18" charset="0"/>
                <a:cs typeface="Times New Roman" pitchFamily="18" charset="0"/>
              </a:rPr>
            </a:br>
            <a:r>
              <a:rPr lang="tr-TR" sz="2400" dirty="0">
                <a:solidFill>
                  <a:srgbClr val="000000"/>
                </a:solidFill>
                <a:latin typeface="Times New Roman" pitchFamily="18" charset="0"/>
                <a:cs typeface="Times New Roman" pitchFamily="18" charset="0"/>
              </a:rPr>
              <a:t>Eğer öğretmenle öğrenciler arasında güvene dayanan bir ilişki varsa, sınıf yönetimi kolaylaşır. Öğrenciler sevdikleri öğretmenle işbirliği yaparlar. Öğretmenini seven bir öğrenci onun dersine de severek katılır.</a:t>
            </a:r>
          </a:p>
          <a:p>
            <a:pPr eaLnBrk="0" hangingPunct="0"/>
            <a:endParaRPr lang="tr-TR" sz="2400" dirty="0">
              <a:solidFill>
                <a:srgbClr val="000000"/>
              </a:solidFill>
              <a:latin typeface="Times New Roman" pitchFamily="18" charset="0"/>
              <a:cs typeface="Times New Roman" pitchFamily="18" charset="0"/>
            </a:endParaRPr>
          </a:p>
          <a:p>
            <a:pPr eaLnBrk="0" hangingPunct="0"/>
            <a:r>
              <a:rPr lang="tr-TR" sz="2400" dirty="0">
                <a:solidFill>
                  <a:srgbClr val="000000"/>
                </a:solidFill>
                <a:latin typeface="Times New Roman" pitchFamily="18" charset="0"/>
                <a:cs typeface="Times New Roman" pitchFamily="18" charset="0"/>
              </a:rPr>
              <a:t>- </a:t>
            </a:r>
            <a:r>
              <a:rPr lang="tr-TR" sz="2400" b="1" dirty="0">
                <a:solidFill>
                  <a:srgbClr val="000000"/>
                </a:solidFill>
                <a:latin typeface="Times New Roman" pitchFamily="18" charset="0"/>
                <a:cs typeface="Times New Roman" pitchFamily="18" charset="0"/>
              </a:rPr>
              <a:t>Disiplin sorunu yaratan öğrencilere karşı bile olumlu tavır geliştirir. </a:t>
            </a:r>
            <a:r>
              <a:rPr lang="tr-TR" sz="2400" dirty="0">
                <a:solidFill>
                  <a:srgbClr val="000000"/>
                </a:solidFill>
                <a:latin typeface="Times New Roman" pitchFamily="18" charset="0"/>
                <a:cs typeface="Times New Roman" pitchFamily="18" charset="0"/>
              </a:rPr>
              <a:t/>
            </a:r>
            <a:br>
              <a:rPr lang="tr-TR" sz="2400" dirty="0">
                <a:solidFill>
                  <a:srgbClr val="000000"/>
                </a:solidFill>
                <a:latin typeface="Times New Roman" pitchFamily="18" charset="0"/>
                <a:cs typeface="Times New Roman" pitchFamily="18" charset="0"/>
              </a:rPr>
            </a:br>
            <a:r>
              <a:rPr lang="tr-TR" sz="2400" dirty="0">
                <a:solidFill>
                  <a:srgbClr val="000000"/>
                </a:solidFill>
                <a:latin typeface="Times New Roman" pitchFamily="18" charset="0"/>
                <a:cs typeface="Times New Roman" pitchFamily="18" charset="0"/>
              </a:rPr>
              <a:t>En yaramaz öğrenciler bile kendilerine değer veren öğretmenlerin sözlerini dinler ve onlara saygı duyarlar.</a:t>
            </a:r>
            <a:br>
              <a:rPr lang="tr-TR" sz="2400" dirty="0">
                <a:solidFill>
                  <a:srgbClr val="000000"/>
                </a:solidFill>
                <a:latin typeface="Times New Roman" pitchFamily="18" charset="0"/>
                <a:cs typeface="Times New Roman" pitchFamily="18" charset="0"/>
              </a:rPr>
            </a:br>
            <a:r>
              <a:rPr lang="tr-TR" sz="1100" dirty="0">
                <a:solidFill>
                  <a:srgbClr val="000000"/>
                </a:solidFill>
                <a:latin typeface="Comic Sans MS" pitchFamily="66" charset="0"/>
                <a:cs typeface="Times New Roman" pitchFamily="18" charset="0"/>
              </a:rPr>
              <a:t/>
            </a:r>
            <a:br>
              <a:rPr lang="tr-TR" sz="1100" dirty="0">
                <a:solidFill>
                  <a:srgbClr val="000000"/>
                </a:solidFill>
                <a:latin typeface="Comic Sans MS" pitchFamily="66" charset="0"/>
                <a:cs typeface="Times New Roman" pitchFamily="18" charset="0"/>
              </a:rPr>
            </a:br>
            <a:endParaRPr lang="tr-TR" dirty="0"/>
          </a:p>
        </p:txBody>
      </p:sp>
      <p:sp>
        <p:nvSpPr>
          <p:cNvPr id="65541" name="Rectangle 3"/>
          <p:cNvSpPr>
            <a:spLocks noChangeArrowheads="1"/>
          </p:cNvSpPr>
          <p:nvPr/>
        </p:nvSpPr>
        <p:spPr bwMode="auto">
          <a:xfrm>
            <a:off x="0" y="0"/>
            <a:ext cx="184150" cy="538163"/>
          </a:xfrm>
          <a:prstGeom prst="rect">
            <a:avLst/>
          </a:prstGeom>
          <a:noFill/>
          <a:ln w="9525">
            <a:noFill/>
            <a:miter lim="800000"/>
            <a:headEnd/>
            <a:tailEnd/>
          </a:ln>
        </p:spPr>
        <p:txBody>
          <a:bodyPr wrap="none" anchor="ctr">
            <a:spAutoFit/>
          </a:bodyPr>
          <a:lstStyle/>
          <a:p>
            <a:pPr eaLnBrk="0" hangingPunct="0"/>
            <a:r>
              <a:rPr lang="tr-TR" sz="1100">
                <a:solidFill>
                  <a:srgbClr val="000000"/>
                </a:solidFill>
                <a:latin typeface="Comic Sans MS" pitchFamily="66" charset="0"/>
                <a:cs typeface="Times New Roman" pitchFamily="18" charset="0"/>
              </a:rPr>
              <a:t/>
            </a:r>
            <a:br>
              <a:rPr lang="tr-TR" sz="1100">
                <a:solidFill>
                  <a:srgbClr val="000000"/>
                </a:solidFill>
                <a:latin typeface="Comic Sans MS" pitchFamily="66" charset="0"/>
                <a:cs typeface="Times New Roman" pitchFamily="18" charset="0"/>
              </a:rPr>
            </a:br>
            <a:endParaRPr lang="tr-TR"/>
          </a:p>
        </p:txBody>
      </p:sp>
      <p:sp>
        <p:nvSpPr>
          <p:cNvPr id="7" name="6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spd="slow">
    <p:wipe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6"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66564" name="Rectangle 3"/>
          <p:cNvSpPr>
            <a:spLocks noChangeArrowheads="1"/>
          </p:cNvSpPr>
          <p:nvPr/>
        </p:nvSpPr>
        <p:spPr bwMode="auto">
          <a:xfrm>
            <a:off x="0" y="0"/>
            <a:ext cx="184150" cy="538163"/>
          </a:xfrm>
          <a:prstGeom prst="rect">
            <a:avLst/>
          </a:prstGeom>
          <a:noFill/>
          <a:ln w="9525">
            <a:noFill/>
            <a:miter lim="800000"/>
            <a:headEnd/>
            <a:tailEnd/>
          </a:ln>
        </p:spPr>
        <p:txBody>
          <a:bodyPr wrap="none" anchor="ctr">
            <a:spAutoFit/>
          </a:bodyPr>
          <a:lstStyle/>
          <a:p>
            <a:pPr eaLnBrk="0" hangingPunct="0"/>
            <a:r>
              <a:rPr lang="tr-TR" sz="1100">
                <a:solidFill>
                  <a:srgbClr val="000000"/>
                </a:solidFill>
                <a:latin typeface="Comic Sans MS" pitchFamily="66" charset="0"/>
                <a:cs typeface="Times New Roman" pitchFamily="18" charset="0"/>
              </a:rPr>
              <a:t/>
            </a:r>
            <a:br>
              <a:rPr lang="tr-TR" sz="1100">
                <a:solidFill>
                  <a:srgbClr val="000000"/>
                </a:solidFill>
                <a:latin typeface="Comic Sans MS" pitchFamily="66" charset="0"/>
                <a:cs typeface="Times New Roman" pitchFamily="18" charset="0"/>
              </a:rPr>
            </a:br>
            <a:endParaRPr lang="tr-TR"/>
          </a:p>
        </p:txBody>
      </p:sp>
      <p:sp>
        <p:nvSpPr>
          <p:cNvPr id="66565" name="6 Dikdörtgen"/>
          <p:cNvSpPr>
            <a:spLocks noChangeArrowheads="1"/>
          </p:cNvSpPr>
          <p:nvPr/>
        </p:nvSpPr>
        <p:spPr bwMode="auto">
          <a:xfrm>
            <a:off x="0" y="230188"/>
            <a:ext cx="8921750" cy="3970337"/>
          </a:xfrm>
          <a:prstGeom prst="rect">
            <a:avLst/>
          </a:prstGeom>
          <a:noFill/>
          <a:ln w="9525">
            <a:noFill/>
            <a:miter lim="800000"/>
            <a:headEnd/>
            <a:tailEnd/>
          </a:ln>
        </p:spPr>
        <p:txBody>
          <a:bodyPr>
            <a:spAutoFit/>
          </a:bodyPr>
          <a:lstStyle/>
          <a:p>
            <a:r>
              <a:rPr lang="tr-TR" sz="2400" b="1"/>
              <a:t>-Sınıf yönetimi konusunda mantıklı ve iyimser bir yaklaşım geliştirir. </a:t>
            </a:r>
            <a:r>
              <a:rPr lang="tr-TR" sz="2400"/>
              <a:t/>
            </a:r>
            <a:br>
              <a:rPr lang="tr-TR" sz="2400"/>
            </a:br>
            <a:r>
              <a:rPr lang="tr-TR" sz="2400"/>
              <a:t>Etkili öğretmenler, sınıf yönetiminde ara sıra sorunlar yaşasalar bile, örnek kişilikleri ve iyimser yaklaşımları sayesinde uzun dönemde öğrencilerine olumlu davranışlar kazandırırlar.</a:t>
            </a:r>
            <a:br>
              <a:rPr lang="tr-TR" sz="2400"/>
            </a:br>
            <a:r>
              <a:rPr lang="tr-TR" sz="2400"/>
              <a:t/>
            </a:r>
            <a:br>
              <a:rPr lang="tr-TR" sz="2400"/>
            </a:br>
            <a:r>
              <a:rPr lang="tr-TR" sz="2400" b="1"/>
              <a:t>-Uygun davranışa ilgi gösterir ve sınıfta iyi niyet oluşturur.</a:t>
            </a:r>
            <a:br>
              <a:rPr lang="tr-TR" sz="2400" b="1"/>
            </a:br>
            <a:r>
              <a:rPr lang="tr-TR" sz="2400"/>
              <a:t>Davranışı kontrol etmenin en iyi yolu, öğrencinin olumsuz davranışlarına değil olumlu davranışlarına ilgi göstermektir.</a:t>
            </a:r>
            <a:br>
              <a:rPr lang="tr-TR" sz="2400"/>
            </a:br>
            <a:r>
              <a:rPr lang="tr-TR"/>
              <a:t/>
            </a:r>
            <a:br>
              <a:rPr lang="tr-TR"/>
            </a:br>
            <a:endParaRPr lang="tr-TR"/>
          </a:p>
        </p:txBody>
      </p:sp>
      <p:pic>
        <p:nvPicPr>
          <p:cNvPr id="66566" name="Picture 6" descr="C:\Users\Hp2\Desktop\sınıf yönetimi\student-ogrenci.jpg"/>
          <p:cNvPicPr>
            <a:picLocks noChangeAspect="1" noChangeArrowheads="1"/>
          </p:cNvPicPr>
          <p:nvPr/>
        </p:nvPicPr>
        <p:blipFill>
          <a:blip r:embed="rId2" cstate="print"/>
          <a:srcRect/>
          <a:stretch>
            <a:fillRect/>
          </a:stretch>
        </p:blipFill>
        <p:spPr bwMode="auto">
          <a:xfrm>
            <a:off x="1816100" y="3670300"/>
            <a:ext cx="4514850" cy="2236788"/>
          </a:xfrm>
          <a:prstGeom prst="rect">
            <a:avLst/>
          </a:prstGeom>
          <a:noFill/>
          <a:ln w="9525">
            <a:noFill/>
            <a:miter lim="800000"/>
            <a:headEnd/>
            <a:tailEnd/>
          </a:ln>
        </p:spPr>
      </p:pic>
      <p:sp>
        <p:nvSpPr>
          <p:cNvPr id="8" name="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spd="slow">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3"/>
          <p:cNvGrpSpPr>
            <a:grpSpLocks/>
          </p:cNvGrpSpPr>
          <p:nvPr/>
        </p:nvGrpSpPr>
        <p:grpSpPr bwMode="auto">
          <a:xfrm>
            <a:off x="0" y="871538"/>
            <a:ext cx="9144000" cy="5726112"/>
            <a:chOff x="0" y="0"/>
            <a:chExt cx="5760" cy="3747"/>
          </a:xfrm>
        </p:grpSpPr>
        <p:sp>
          <p:nvSpPr>
            <p:cNvPr id="14364"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4365"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4366"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4367"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433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4340" name="Group 26"/>
          <p:cNvGrpSpPr>
            <a:grpSpLocks/>
          </p:cNvGrpSpPr>
          <p:nvPr/>
        </p:nvGrpSpPr>
        <p:grpSpPr bwMode="auto">
          <a:xfrm>
            <a:off x="0" y="869950"/>
            <a:ext cx="2339975" cy="5522913"/>
            <a:chOff x="6408" y="661"/>
            <a:chExt cx="1718" cy="4055"/>
          </a:xfrm>
        </p:grpSpPr>
        <p:sp>
          <p:nvSpPr>
            <p:cNvPr id="14357"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4358" name="Group 28"/>
            <p:cNvGrpSpPr>
              <a:grpSpLocks/>
            </p:cNvGrpSpPr>
            <p:nvPr/>
          </p:nvGrpSpPr>
          <p:grpSpPr bwMode="auto">
            <a:xfrm>
              <a:off x="6408" y="661"/>
              <a:ext cx="1718" cy="3327"/>
              <a:chOff x="6408" y="661"/>
              <a:chExt cx="1718" cy="3327"/>
            </a:xfrm>
          </p:grpSpPr>
          <p:sp>
            <p:nvSpPr>
              <p:cNvPr id="14359"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4360"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4361"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4362"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4363"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03383" y="313972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434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4343"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1434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4345"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4346"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4348"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defRPr/>
            </a:pPr>
            <a:r>
              <a:rPr lang="tr-TR" sz="2400" b="1">
                <a:solidFill>
                  <a:srgbClr val="FF0000"/>
                </a:solidFill>
                <a:latin typeface="Tahoma" pitchFamily="34" charset="0"/>
                <a:cs typeface="Tahoma" pitchFamily="34" charset="0"/>
              </a:rPr>
              <a:t>Değerlendiriciler </a:t>
            </a:r>
          </a:p>
        </p:txBody>
      </p:sp>
      <p:sp>
        <p:nvSpPr>
          <p:cNvPr id="1435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435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435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14355" name="31 Dikdörtgen"/>
          <p:cNvSpPr>
            <a:spLocks noChangeArrowheads="1"/>
          </p:cNvSpPr>
          <p:nvPr/>
        </p:nvSpPr>
        <p:spPr bwMode="auto">
          <a:xfrm>
            <a:off x="1616075" y="3082925"/>
            <a:ext cx="7131050" cy="2308225"/>
          </a:xfrm>
          <a:prstGeom prst="rect">
            <a:avLst/>
          </a:prstGeom>
          <a:noFill/>
          <a:ln w="9525">
            <a:noFill/>
            <a:miter lim="800000"/>
            <a:headEnd/>
            <a:tailEnd/>
          </a:ln>
        </p:spPr>
        <p:txBody>
          <a:bodyPr>
            <a:spAutoFit/>
          </a:bodyPr>
          <a:lstStyle/>
          <a:p>
            <a:pPr marL="342900" indent="-342900">
              <a:buFont typeface="Arial" pitchFamily="34" charset="0"/>
              <a:buAutoNum type="arabicPeriod"/>
            </a:pPr>
            <a:r>
              <a:rPr lang="tr-TR" sz="2400">
                <a:latin typeface="Tahoma" pitchFamily="34" charset="0"/>
                <a:cs typeface="Tahoma" pitchFamily="34" charset="0"/>
              </a:rPr>
              <a:t>İl millî eğitim müdürünce görevlendirilecek </a:t>
            </a:r>
            <a:r>
              <a:rPr lang="tr-TR" sz="2400" b="1" u="sng">
                <a:latin typeface="Tahoma" pitchFamily="34" charset="0"/>
                <a:cs typeface="Tahoma" pitchFamily="34" charset="0"/>
              </a:rPr>
              <a:t>maarif müfettişi</a:t>
            </a:r>
            <a:r>
              <a:rPr lang="tr-TR" sz="2400">
                <a:latin typeface="Tahoma" pitchFamily="34" charset="0"/>
                <a:cs typeface="Tahoma" pitchFamily="34" charset="0"/>
              </a:rPr>
              <a:t>, </a:t>
            </a:r>
          </a:p>
          <a:p>
            <a:pPr marL="342900" indent="-342900">
              <a:buFont typeface="Arial" pitchFamily="34" charset="0"/>
              <a:buAutoNum type="arabicPeriod"/>
            </a:pPr>
            <a:r>
              <a:rPr lang="tr-TR" sz="2400">
                <a:latin typeface="Tahoma" pitchFamily="34" charset="0"/>
                <a:cs typeface="Tahoma" pitchFamily="34" charset="0"/>
              </a:rPr>
              <a:t>Aday öğretmenin görev yaptığı </a:t>
            </a:r>
            <a:r>
              <a:rPr lang="tr-TR" sz="2400" b="1" u="sng">
                <a:latin typeface="Tahoma" pitchFamily="34" charset="0"/>
                <a:cs typeface="Tahoma" pitchFamily="34" charset="0"/>
              </a:rPr>
              <a:t>eğitim kurumu müdürü,</a:t>
            </a:r>
            <a:endParaRPr lang="tr-TR" sz="2400">
              <a:latin typeface="Tahoma" pitchFamily="34" charset="0"/>
              <a:cs typeface="Tahoma" pitchFamily="34" charset="0"/>
            </a:endParaRPr>
          </a:p>
          <a:p>
            <a:pPr marL="342900" indent="-342900">
              <a:buFont typeface="Arial" pitchFamily="34" charset="0"/>
              <a:buAutoNum type="arabicPeriod"/>
            </a:pPr>
            <a:r>
              <a:rPr lang="tr-TR" sz="2400">
                <a:latin typeface="Tahoma" pitchFamily="34" charset="0"/>
                <a:cs typeface="Tahoma" pitchFamily="34" charset="0"/>
              </a:rPr>
              <a:t>Eğitim kurumu müdürünün görevlendirdiği </a:t>
            </a:r>
            <a:r>
              <a:rPr lang="tr-TR" sz="2400" b="1" u="sng">
                <a:latin typeface="Tahoma" pitchFamily="34" charset="0"/>
                <a:cs typeface="Tahoma" pitchFamily="34" charset="0"/>
              </a:rPr>
              <a:t>danışman öğretmen</a:t>
            </a:r>
            <a:r>
              <a:rPr lang="tr-TR" sz="2400">
                <a:latin typeface="Tahoma" pitchFamily="34" charset="0"/>
                <a:cs typeface="Tahoma" pitchFamily="34" charset="0"/>
              </a:rPr>
              <a:t>-den oluşur. </a:t>
            </a:r>
          </a:p>
        </p:txBody>
      </p:sp>
      <p:sp>
        <p:nvSpPr>
          <p:cNvPr id="30" name="29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6"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67588" name="Rectangle 3"/>
          <p:cNvSpPr>
            <a:spLocks noChangeArrowheads="1"/>
          </p:cNvSpPr>
          <p:nvPr/>
        </p:nvSpPr>
        <p:spPr bwMode="auto">
          <a:xfrm>
            <a:off x="0" y="0"/>
            <a:ext cx="184150" cy="538163"/>
          </a:xfrm>
          <a:prstGeom prst="rect">
            <a:avLst/>
          </a:prstGeom>
          <a:noFill/>
          <a:ln w="9525">
            <a:noFill/>
            <a:miter lim="800000"/>
            <a:headEnd/>
            <a:tailEnd/>
          </a:ln>
        </p:spPr>
        <p:txBody>
          <a:bodyPr wrap="none" anchor="ctr">
            <a:spAutoFit/>
          </a:bodyPr>
          <a:lstStyle/>
          <a:p>
            <a:pPr eaLnBrk="0" hangingPunct="0"/>
            <a:r>
              <a:rPr lang="tr-TR" sz="1100">
                <a:solidFill>
                  <a:srgbClr val="000000"/>
                </a:solidFill>
                <a:latin typeface="Comic Sans MS" pitchFamily="66" charset="0"/>
                <a:cs typeface="Times New Roman" pitchFamily="18" charset="0"/>
              </a:rPr>
              <a:t/>
            </a:r>
            <a:br>
              <a:rPr lang="tr-TR" sz="1100">
                <a:solidFill>
                  <a:srgbClr val="000000"/>
                </a:solidFill>
                <a:latin typeface="Comic Sans MS" pitchFamily="66" charset="0"/>
                <a:cs typeface="Times New Roman" pitchFamily="18" charset="0"/>
              </a:rPr>
            </a:br>
            <a:endParaRPr lang="tr-TR"/>
          </a:p>
        </p:txBody>
      </p:sp>
      <p:sp>
        <p:nvSpPr>
          <p:cNvPr id="67589" name="17 Dikdörtgen"/>
          <p:cNvSpPr>
            <a:spLocks noChangeArrowheads="1"/>
          </p:cNvSpPr>
          <p:nvPr/>
        </p:nvSpPr>
        <p:spPr bwMode="auto">
          <a:xfrm>
            <a:off x="493713" y="612775"/>
            <a:ext cx="8329612" cy="5262563"/>
          </a:xfrm>
          <a:prstGeom prst="rect">
            <a:avLst/>
          </a:prstGeom>
          <a:noFill/>
          <a:ln w="9525">
            <a:noFill/>
            <a:miter lim="800000"/>
            <a:headEnd/>
            <a:tailEnd/>
          </a:ln>
        </p:spPr>
        <p:txBody>
          <a:bodyPr>
            <a:spAutoFit/>
          </a:bodyPr>
          <a:lstStyle/>
          <a:p>
            <a:r>
              <a:rPr lang="tr-TR" sz="2400" b="1"/>
              <a:t>-Sınıf kuralları oluştururken öğrencinin katılımını sağlar. </a:t>
            </a:r>
            <a:r>
              <a:rPr lang="tr-TR" sz="2400"/>
              <a:t/>
            </a:r>
            <a:br>
              <a:rPr lang="tr-TR" sz="2400"/>
            </a:br>
            <a:r>
              <a:rPr lang="tr-TR" sz="2400"/>
              <a:t>Okul yönetimi ve öğretmen tarafından dikte edilen kurallar öğrencilerin karşı koymasına yol açar. Öğrenci, belirlenmesinde katkıda bulunduğu kuralları benimser, onlara uymaya özen gösterir.</a:t>
            </a:r>
            <a:br>
              <a:rPr lang="tr-TR" sz="2400"/>
            </a:br>
            <a:r>
              <a:rPr lang="tr-TR" sz="2400"/>
              <a:t/>
            </a:r>
            <a:br>
              <a:rPr lang="tr-TR" sz="2400"/>
            </a:br>
            <a:r>
              <a:rPr lang="tr-TR" sz="2400" b="1"/>
              <a:t>- Sınıf kurallarının nedenlerini açıklar.</a:t>
            </a:r>
            <a:r>
              <a:rPr lang="tr-TR" sz="2400"/>
              <a:t/>
            </a:r>
            <a:br>
              <a:rPr lang="tr-TR" sz="2400"/>
            </a:br>
            <a:r>
              <a:rPr lang="tr-TR" sz="2400"/>
              <a:t>Öğrenciler, nasıl davranmaları gerektiğini bilmekten öte niçin böyle davranmaları gerektiğini bilmek isterler.</a:t>
            </a:r>
            <a:br>
              <a:rPr lang="tr-TR" sz="2400"/>
            </a:br>
            <a:r>
              <a:rPr lang="tr-TR" sz="2400"/>
              <a:t/>
            </a:r>
            <a:br>
              <a:rPr lang="tr-TR" sz="2400"/>
            </a:br>
            <a:r>
              <a:rPr lang="tr-TR" sz="2400" b="1"/>
              <a:t>- Olabildiğince az kural koyar ve kuralın amacını açıklar.</a:t>
            </a:r>
            <a:r>
              <a:rPr lang="tr-TR" sz="2400"/>
              <a:t/>
            </a:r>
            <a:br>
              <a:rPr lang="tr-TR" sz="2400"/>
            </a:br>
            <a:r>
              <a:rPr lang="tr-TR" sz="2400"/>
              <a:t>Kuralların çok ve anlaşılmaz olması karışıklık yaratır. Fazla sayıda kural, bazılarının göz ardı edilmesine neden olur.</a:t>
            </a:r>
            <a:br>
              <a:rPr lang="tr-TR" sz="2400"/>
            </a:br>
            <a:endParaRPr lang="tr-TR" sz="2400"/>
          </a:p>
        </p:txBody>
      </p:sp>
      <p:sp>
        <p:nvSpPr>
          <p:cNvPr id="7" name="6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spd="slow">
    <p:wipe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6"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68612" name="Rectangle 3"/>
          <p:cNvSpPr>
            <a:spLocks noChangeArrowheads="1"/>
          </p:cNvSpPr>
          <p:nvPr/>
        </p:nvSpPr>
        <p:spPr bwMode="auto">
          <a:xfrm>
            <a:off x="0" y="0"/>
            <a:ext cx="184150" cy="538163"/>
          </a:xfrm>
          <a:prstGeom prst="rect">
            <a:avLst/>
          </a:prstGeom>
          <a:noFill/>
          <a:ln w="9525">
            <a:noFill/>
            <a:miter lim="800000"/>
            <a:headEnd/>
            <a:tailEnd/>
          </a:ln>
        </p:spPr>
        <p:txBody>
          <a:bodyPr wrap="none" anchor="ctr">
            <a:spAutoFit/>
          </a:bodyPr>
          <a:lstStyle/>
          <a:p>
            <a:pPr eaLnBrk="0" hangingPunct="0"/>
            <a:r>
              <a:rPr lang="tr-TR" sz="1100">
                <a:solidFill>
                  <a:srgbClr val="000000"/>
                </a:solidFill>
                <a:latin typeface="Comic Sans MS" pitchFamily="66" charset="0"/>
                <a:cs typeface="Times New Roman" pitchFamily="18" charset="0"/>
              </a:rPr>
              <a:t/>
            </a:r>
            <a:br>
              <a:rPr lang="tr-TR" sz="1100">
                <a:solidFill>
                  <a:srgbClr val="000000"/>
                </a:solidFill>
                <a:latin typeface="Comic Sans MS" pitchFamily="66" charset="0"/>
                <a:cs typeface="Times New Roman" pitchFamily="18" charset="0"/>
              </a:rPr>
            </a:br>
            <a:endParaRPr lang="tr-TR"/>
          </a:p>
        </p:txBody>
      </p:sp>
      <p:sp>
        <p:nvSpPr>
          <p:cNvPr id="68613" name="7 Dikdörtgen"/>
          <p:cNvSpPr>
            <a:spLocks noChangeArrowheads="1"/>
          </p:cNvSpPr>
          <p:nvPr/>
        </p:nvSpPr>
        <p:spPr bwMode="auto">
          <a:xfrm>
            <a:off x="542925" y="1131888"/>
            <a:ext cx="8601075" cy="4710112"/>
          </a:xfrm>
          <a:prstGeom prst="rect">
            <a:avLst/>
          </a:prstGeom>
          <a:noFill/>
          <a:ln w="9525">
            <a:noFill/>
            <a:miter lim="800000"/>
            <a:headEnd/>
            <a:tailEnd/>
          </a:ln>
        </p:spPr>
        <p:txBody>
          <a:bodyPr>
            <a:spAutoFit/>
          </a:bodyPr>
          <a:lstStyle/>
          <a:p>
            <a:r>
              <a:rPr lang="tr-TR" sz="2400" b="1"/>
              <a:t>-Disiplini sağlamak için bağırıp çağırmaz. </a:t>
            </a:r>
            <a:r>
              <a:rPr lang="tr-TR" sz="2400"/>
              <a:t/>
            </a:r>
            <a:br>
              <a:rPr lang="tr-TR" sz="2400"/>
            </a:br>
            <a:r>
              <a:rPr lang="tr-TR" sz="2400"/>
              <a:t>Öğretmen sınıfta disiplin sağlamak için "Kes Sesini!", "Konuşma!", "Otur Yerine!", "Dön Önüne!" "Yeter artık!" gibi zaman kaybettiren ve saygınlığına gölge düşüren hitaplar kullanmamalıdır.</a:t>
            </a:r>
            <a:br>
              <a:rPr lang="tr-TR" sz="2400"/>
            </a:br>
            <a:r>
              <a:rPr lang="tr-TR" sz="2400"/>
              <a:t/>
            </a:r>
            <a:br>
              <a:rPr lang="tr-TR" sz="2400"/>
            </a:br>
            <a:r>
              <a:rPr lang="tr-TR" sz="2400" b="1"/>
              <a:t>- Öğrencileri not ve ceza ile tehdit etmez. </a:t>
            </a:r>
            <a:r>
              <a:rPr lang="tr-TR" sz="2400"/>
              <a:t/>
            </a:r>
            <a:br>
              <a:rPr lang="tr-TR" sz="2400"/>
            </a:br>
            <a:r>
              <a:rPr lang="tr-TR" sz="2400"/>
              <a:t>Tehdit ve gözdağı öğrencilerde inatlaşma, düşmanlık ve direnme duygularını harekete geçirir . Öğretmen tehdit ettiğinde öğrenciler öğretmenin ortamı kontrol edemediğini anlar.</a:t>
            </a:r>
            <a:br>
              <a:rPr lang="tr-TR" sz="2400"/>
            </a:br>
            <a:r>
              <a:rPr lang="tr-TR"/>
              <a:t/>
            </a:r>
            <a:br>
              <a:rPr lang="tr-TR"/>
            </a:br>
            <a:endParaRPr lang="tr-TR"/>
          </a:p>
        </p:txBody>
      </p:sp>
      <p:sp>
        <p:nvSpPr>
          <p:cNvPr id="7" name="6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spd="slow">
    <p:wipe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6"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69636" name="Rectangle 3"/>
          <p:cNvSpPr>
            <a:spLocks noChangeArrowheads="1"/>
          </p:cNvSpPr>
          <p:nvPr/>
        </p:nvSpPr>
        <p:spPr bwMode="auto">
          <a:xfrm>
            <a:off x="0" y="0"/>
            <a:ext cx="184150" cy="538163"/>
          </a:xfrm>
          <a:prstGeom prst="rect">
            <a:avLst/>
          </a:prstGeom>
          <a:noFill/>
          <a:ln w="9525">
            <a:noFill/>
            <a:miter lim="800000"/>
            <a:headEnd/>
            <a:tailEnd/>
          </a:ln>
        </p:spPr>
        <p:txBody>
          <a:bodyPr wrap="none" anchor="ctr">
            <a:spAutoFit/>
          </a:bodyPr>
          <a:lstStyle/>
          <a:p>
            <a:pPr eaLnBrk="0" hangingPunct="0"/>
            <a:r>
              <a:rPr lang="tr-TR" sz="1100">
                <a:solidFill>
                  <a:srgbClr val="000000"/>
                </a:solidFill>
                <a:latin typeface="Comic Sans MS" pitchFamily="66" charset="0"/>
                <a:cs typeface="Times New Roman" pitchFamily="18" charset="0"/>
              </a:rPr>
              <a:t/>
            </a:r>
            <a:br>
              <a:rPr lang="tr-TR" sz="1100">
                <a:solidFill>
                  <a:srgbClr val="000000"/>
                </a:solidFill>
                <a:latin typeface="Comic Sans MS" pitchFamily="66" charset="0"/>
                <a:cs typeface="Times New Roman" pitchFamily="18" charset="0"/>
              </a:rPr>
            </a:br>
            <a:endParaRPr lang="tr-TR"/>
          </a:p>
        </p:txBody>
      </p:sp>
      <p:sp>
        <p:nvSpPr>
          <p:cNvPr id="69637" name="6 Dikdörtgen"/>
          <p:cNvSpPr>
            <a:spLocks noChangeArrowheads="1"/>
          </p:cNvSpPr>
          <p:nvPr/>
        </p:nvSpPr>
        <p:spPr bwMode="auto">
          <a:xfrm>
            <a:off x="346075" y="-79375"/>
            <a:ext cx="8797925" cy="6000750"/>
          </a:xfrm>
          <a:prstGeom prst="rect">
            <a:avLst/>
          </a:prstGeom>
          <a:noFill/>
          <a:ln w="9525">
            <a:noFill/>
            <a:miter lim="800000"/>
            <a:headEnd/>
            <a:tailEnd/>
          </a:ln>
        </p:spPr>
        <p:txBody>
          <a:bodyPr>
            <a:spAutoFit/>
          </a:bodyPr>
          <a:lstStyle/>
          <a:p>
            <a:r>
              <a:rPr lang="tr-TR" sz="2400"/>
              <a:t/>
            </a:r>
            <a:br>
              <a:rPr lang="tr-TR" sz="2400"/>
            </a:br>
            <a:r>
              <a:rPr lang="tr-TR" sz="2400" b="1"/>
              <a:t>- Vücut dilini iyi kullanır.</a:t>
            </a:r>
            <a:r>
              <a:rPr lang="tr-TR" sz="2400"/>
              <a:t/>
            </a:r>
            <a:br>
              <a:rPr lang="tr-TR" sz="2400"/>
            </a:br>
            <a:r>
              <a:rPr lang="tr-TR" sz="2400"/>
              <a:t>Öğretmen ders anlatırken öğrencilerin gürültü çıkarması ve birbirleriyle konuşması sık rastlanan bir durumdur. Bazen öğrenciler öğretmeni kızdırmak için gürültü yapar veya konu dışı şeyler sorarak dersi sabote ederler. Öğretmenin kızması, bağırıp çağırması bir işe yaramaz. Çünkü amaçları öğretmeni kızdırmaktır. Bu durumda en etkili yol susmaktır. Öğretmenin susması beklemedikleri bir tepki olduğu için öğrenciler de susacaktır.</a:t>
            </a:r>
            <a:br>
              <a:rPr lang="tr-TR" sz="2400"/>
            </a:br>
            <a:r>
              <a:rPr lang="tr-TR" sz="2400"/>
              <a:t/>
            </a:r>
            <a:br>
              <a:rPr lang="tr-TR" sz="2400"/>
            </a:br>
            <a:r>
              <a:rPr lang="tr-TR" sz="2400" b="1"/>
              <a:t>- Öğrencileri etiketlemez. </a:t>
            </a:r>
            <a:r>
              <a:rPr lang="tr-TR" sz="2400"/>
              <a:t/>
            </a:r>
            <a:br>
              <a:rPr lang="tr-TR" sz="2400"/>
            </a:br>
            <a:r>
              <a:rPr lang="tr-TR" sz="2400"/>
              <a:t>Öğretmenler bazen "aptal", "tembel", "yaramaz", "geveze" gibi terimlerle öğrencileri etiketleme yoluna giderler. Bu adlandırmaları kullanan öğretmenler, öğrencinin benlik kavramını olumsuz etkilemektedir.</a:t>
            </a:r>
          </a:p>
        </p:txBody>
      </p:sp>
      <p:sp>
        <p:nvSpPr>
          <p:cNvPr id="7" name="6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spd="slow">
    <p:wipe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a:solidFill>
                  <a:schemeClr val="bg1"/>
                </a:solidFill>
                <a:latin typeface="Arial" charset="0"/>
                <a:cs typeface="Arial" charset="0"/>
              </a:rPr>
              <a:t>892 Numaralı Zihinsel Engellilerin Eğitimi Kursu  ANKARA</a:t>
            </a:r>
            <a:r>
              <a:rPr lang="tr-TR" sz="1000">
                <a:solidFill>
                  <a:schemeClr val="bg1"/>
                </a:solidFill>
                <a:latin typeface="Arial" charset="0"/>
                <a:cs typeface="Arial" charset="0"/>
              </a:rPr>
              <a:t> </a:t>
            </a:r>
          </a:p>
        </p:txBody>
      </p:sp>
      <p:sp>
        <p:nvSpPr>
          <p:cNvPr id="6"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70660" name="Rectangle 3"/>
          <p:cNvSpPr>
            <a:spLocks noChangeArrowheads="1"/>
          </p:cNvSpPr>
          <p:nvPr/>
        </p:nvSpPr>
        <p:spPr bwMode="auto">
          <a:xfrm>
            <a:off x="0" y="0"/>
            <a:ext cx="184150" cy="538163"/>
          </a:xfrm>
          <a:prstGeom prst="rect">
            <a:avLst/>
          </a:prstGeom>
          <a:noFill/>
          <a:ln w="9525">
            <a:noFill/>
            <a:miter lim="800000"/>
            <a:headEnd/>
            <a:tailEnd/>
          </a:ln>
        </p:spPr>
        <p:txBody>
          <a:bodyPr wrap="none" anchor="ctr">
            <a:spAutoFit/>
          </a:bodyPr>
          <a:lstStyle/>
          <a:p>
            <a:pPr eaLnBrk="0" hangingPunct="0"/>
            <a:r>
              <a:rPr lang="tr-TR" sz="1100">
                <a:solidFill>
                  <a:srgbClr val="000000"/>
                </a:solidFill>
                <a:latin typeface="Comic Sans MS" pitchFamily="66" charset="0"/>
                <a:cs typeface="Times New Roman" pitchFamily="18" charset="0"/>
              </a:rPr>
              <a:t/>
            </a:r>
            <a:br>
              <a:rPr lang="tr-TR" sz="1100">
                <a:solidFill>
                  <a:srgbClr val="000000"/>
                </a:solidFill>
                <a:latin typeface="Comic Sans MS" pitchFamily="66" charset="0"/>
                <a:cs typeface="Times New Roman" pitchFamily="18" charset="0"/>
              </a:rPr>
            </a:br>
            <a:endParaRPr lang="tr-TR"/>
          </a:p>
        </p:txBody>
      </p:sp>
      <p:sp>
        <p:nvSpPr>
          <p:cNvPr id="70661" name="Rectangle 2"/>
          <p:cNvSpPr>
            <a:spLocks noChangeArrowheads="1"/>
          </p:cNvSpPr>
          <p:nvPr/>
        </p:nvSpPr>
        <p:spPr bwMode="auto">
          <a:xfrm>
            <a:off x="247650" y="284163"/>
            <a:ext cx="8648700" cy="6002337"/>
          </a:xfrm>
          <a:prstGeom prst="rect">
            <a:avLst/>
          </a:prstGeom>
          <a:noFill/>
          <a:ln w="9525">
            <a:noFill/>
            <a:miter lim="800000"/>
            <a:headEnd/>
            <a:tailEnd/>
          </a:ln>
        </p:spPr>
        <p:txBody>
          <a:bodyPr anchor="ctr">
            <a:spAutoFit/>
          </a:bodyPr>
          <a:lstStyle/>
          <a:p>
            <a:pPr eaLnBrk="0" hangingPunct="0"/>
            <a:r>
              <a:rPr lang="tr-TR" sz="2400" b="1">
                <a:solidFill>
                  <a:srgbClr val="000000"/>
                </a:solidFill>
                <a:latin typeface="Calibri" pitchFamily="34" charset="0"/>
                <a:cs typeface="Times New Roman" pitchFamily="18" charset="0"/>
              </a:rPr>
              <a:t>-Ö</a:t>
            </a:r>
            <a:r>
              <a:rPr lang="tr-TR" sz="2400" b="1">
                <a:solidFill>
                  <a:srgbClr val="000000"/>
                </a:solidFill>
                <a:latin typeface="Comic Sans MS" pitchFamily="66" charset="0"/>
                <a:cs typeface="Times New Roman" pitchFamily="18" charset="0"/>
              </a:rPr>
              <a:t>ğrencilerin duygularını ve tepkilerini dile getirmesine izin verir. </a:t>
            </a:r>
            <a:r>
              <a:rPr lang="tr-TR" sz="2400">
                <a:solidFill>
                  <a:srgbClr val="000000"/>
                </a:solidFill>
                <a:latin typeface="Comic Sans MS" pitchFamily="66" charset="0"/>
                <a:cs typeface="Times New Roman" pitchFamily="18" charset="0"/>
              </a:rPr>
              <a:t/>
            </a:r>
            <a:br>
              <a:rPr lang="tr-TR" sz="2400">
                <a:solidFill>
                  <a:srgbClr val="000000"/>
                </a:solidFill>
                <a:latin typeface="Comic Sans MS" pitchFamily="66" charset="0"/>
                <a:cs typeface="Times New Roman" pitchFamily="18" charset="0"/>
              </a:rPr>
            </a:b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ğrenci kimi zaman haksızlığa uğradığını veya ihmal edildiğini d</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ş</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nerek tepkide bulunabilir.</a:t>
            </a:r>
          </a:p>
          <a:p>
            <a:pPr eaLnBrk="0" hangingPunct="0"/>
            <a:r>
              <a:rPr lang="tr-TR" sz="2400">
                <a:solidFill>
                  <a:srgbClr val="000000"/>
                </a:solidFill>
                <a:latin typeface="Comic Sans MS" pitchFamily="66" charset="0"/>
                <a:cs typeface="Times New Roman" pitchFamily="18" charset="0"/>
              </a:rPr>
              <a:t> "</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ğretmenim, bu yaptığınız haksızlık!" diye bağırabilir. </a:t>
            </a:r>
          </a:p>
          <a:p>
            <a:pPr eaLnBrk="0" hangingPunct="0"/>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ğrencilerin olumlu tepkileri kadar olumsuz tepkilerini de dile getirmelerine izin vermelisiniz. </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ğrenci haklı ise </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z</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r dilemek, g</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nl</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n</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 almak sizi k</a:t>
            </a:r>
            <a:r>
              <a:rPr lang="tr-TR" sz="2400">
                <a:solidFill>
                  <a:srgbClr val="000000"/>
                </a:solidFill>
                <a:latin typeface="Calibri" pitchFamily="34" charset="0"/>
                <a:cs typeface="Times New Roman" pitchFamily="18" charset="0"/>
              </a:rPr>
              <a:t>üçü</a:t>
            </a:r>
            <a:r>
              <a:rPr lang="tr-TR" sz="2400">
                <a:solidFill>
                  <a:srgbClr val="000000"/>
                </a:solidFill>
                <a:latin typeface="Comic Sans MS" pitchFamily="66" charset="0"/>
                <a:cs typeface="Times New Roman" pitchFamily="18" charset="0"/>
              </a:rPr>
              <a:t>ltmez, aksine adil davrandığınız i</a:t>
            </a:r>
            <a:r>
              <a:rPr lang="tr-TR" sz="2400">
                <a:solidFill>
                  <a:srgbClr val="000000"/>
                </a:solidFill>
                <a:latin typeface="Calibri" pitchFamily="34" charset="0"/>
                <a:cs typeface="Times New Roman" pitchFamily="18" charset="0"/>
              </a:rPr>
              <a:t>ç</a:t>
            </a:r>
            <a:r>
              <a:rPr lang="tr-TR" sz="2400">
                <a:solidFill>
                  <a:srgbClr val="000000"/>
                </a:solidFill>
                <a:latin typeface="Comic Sans MS" pitchFamily="66" charset="0"/>
                <a:cs typeface="Times New Roman" pitchFamily="18" charset="0"/>
              </a:rPr>
              <a:t>in </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ğrencinin g</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z</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nde b</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y</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rs</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n</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z.</a:t>
            </a:r>
          </a:p>
          <a:p>
            <a:pPr eaLnBrk="0" hangingPunct="0"/>
            <a:r>
              <a:rPr lang="tr-TR" sz="2400">
                <a:solidFill>
                  <a:srgbClr val="000000"/>
                </a:solidFill>
                <a:latin typeface="Comic Sans MS" pitchFamily="66" charset="0"/>
                <a:cs typeface="Times New Roman" pitchFamily="18" charset="0"/>
              </a:rPr>
              <a:t/>
            </a:r>
            <a:br>
              <a:rPr lang="tr-TR" sz="2400">
                <a:solidFill>
                  <a:srgbClr val="000000"/>
                </a:solidFill>
                <a:latin typeface="Comic Sans MS" pitchFamily="66" charset="0"/>
                <a:cs typeface="Times New Roman" pitchFamily="18" charset="0"/>
              </a:rPr>
            </a:br>
            <a:r>
              <a:rPr lang="tr-TR" sz="2400" b="1">
                <a:solidFill>
                  <a:srgbClr val="000000"/>
                </a:solidFill>
                <a:latin typeface="Comic Sans MS" pitchFamily="66" charset="0"/>
                <a:cs typeface="Times New Roman" pitchFamily="18" charset="0"/>
              </a:rPr>
              <a:t>-Normal yollardan sorunu </a:t>
            </a:r>
            <a:r>
              <a:rPr lang="tr-TR" sz="2400" b="1">
                <a:solidFill>
                  <a:srgbClr val="000000"/>
                </a:solidFill>
                <a:latin typeface="Calibri" pitchFamily="34" charset="0"/>
                <a:cs typeface="Times New Roman" pitchFamily="18" charset="0"/>
              </a:rPr>
              <a:t>çö</a:t>
            </a:r>
            <a:r>
              <a:rPr lang="tr-TR" sz="2400" b="1">
                <a:solidFill>
                  <a:srgbClr val="000000"/>
                </a:solidFill>
                <a:latin typeface="Comic Sans MS" pitchFamily="66" charset="0"/>
                <a:cs typeface="Times New Roman" pitchFamily="18" charset="0"/>
              </a:rPr>
              <a:t>zemiyorsa uzman personelden yardım ister. </a:t>
            </a:r>
            <a:r>
              <a:rPr lang="tr-TR" sz="2400">
                <a:solidFill>
                  <a:srgbClr val="000000"/>
                </a:solidFill>
                <a:latin typeface="Comic Sans MS" pitchFamily="66" charset="0"/>
                <a:cs typeface="Times New Roman" pitchFamily="18" charset="0"/>
              </a:rPr>
              <a:t/>
            </a:r>
            <a:br>
              <a:rPr lang="tr-TR" sz="2400">
                <a:solidFill>
                  <a:srgbClr val="000000"/>
                </a:solidFill>
                <a:latin typeface="Comic Sans MS" pitchFamily="66" charset="0"/>
                <a:cs typeface="Times New Roman" pitchFamily="18" charset="0"/>
              </a:rPr>
            </a:b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ğretmen, sınıfta s</a:t>
            </a:r>
            <a:r>
              <a:rPr lang="tr-TR" sz="2400">
                <a:solidFill>
                  <a:srgbClr val="000000"/>
                </a:solidFill>
                <a:latin typeface="Calibri" pitchFamily="34" charset="0"/>
                <a:cs typeface="Times New Roman" pitchFamily="18" charset="0"/>
              </a:rPr>
              <a:t>ü</a:t>
            </a:r>
            <a:r>
              <a:rPr lang="tr-TR" sz="2400">
                <a:solidFill>
                  <a:srgbClr val="000000"/>
                </a:solidFill>
                <a:latin typeface="Comic Sans MS" pitchFamily="66" charset="0"/>
                <a:cs typeface="Times New Roman" pitchFamily="18" charset="0"/>
              </a:rPr>
              <a:t>rekli olarak dersi kesintiye uğratan </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ğrencilere sınıf y</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netimi ilkelerini uyguladıkları halde sorunla baş edemiyorlarsa, okul rehber </a:t>
            </a:r>
            <a:r>
              <a:rPr lang="tr-TR" sz="2400">
                <a:solidFill>
                  <a:srgbClr val="000000"/>
                </a:solidFill>
                <a:latin typeface="Calibri" pitchFamily="34" charset="0"/>
                <a:cs typeface="Times New Roman" pitchFamily="18" charset="0"/>
              </a:rPr>
              <a:t>ö</a:t>
            </a:r>
            <a:r>
              <a:rPr lang="tr-TR" sz="2400">
                <a:solidFill>
                  <a:srgbClr val="000000"/>
                </a:solidFill>
                <a:latin typeface="Comic Sans MS" pitchFamily="66" charset="0"/>
                <a:cs typeface="Times New Roman" pitchFamily="18" charset="0"/>
              </a:rPr>
              <a:t>ğretmeninden ya da bir psikologdan yardım alabilir.</a:t>
            </a:r>
            <a:endParaRPr lang="tr-TR" sz="2400"/>
          </a:p>
        </p:txBody>
      </p:sp>
      <p:sp>
        <p:nvSpPr>
          <p:cNvPr id="7" name="6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spd="slow">
    <p:wipe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52227"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52232"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52234" name="Rectangle 19">
            <a:hlinkClick r:id="rId3"/>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52235" name="Picture 16" descr="C:\Users\hakan\Documents\sinif yönetimi.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1705685" y="1511964"/>
            <a:ext cx="3933881" cy="2677656"/>
          </a:xfrm>
          <a:prstGeom prst="rect">
            <a:avLst/>
          </a:prstGeom>
          <a:noFill/>
          <a:sp3d>
            <a:bevelT prst="relaxedInset"/>
          </a:sp3d>
        </p:spPr>
        <p:txBody>
          <a:bodyPr anchor="ctr" anchorCtr="1">
            <a:spAutoFit/>
            <a:scene3d>
              <a:camera prst="perspectiveHeroicExtremeRightFacing" fov="5100000">
                <a:rot lat="470286" lon="19834791" rev="216525"/>
              </a:camera>
              <a:lightRig rig="threePt" dir="t"/>
            </a:scene3d>
          </a:bodyPr>
          <a:lstStyle/>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Sınıf İçi, Okul İçi </a:t>
            </a:r>
            <a:r>
              <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rPr>
              <a:t>Faaliyetler</a:t>
            </a:r>
          </a:p>
          <a:p>
            <a:pPr algn="ctr">
              <a:defRPr/>
            </a:pPr>
            <a:endPar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endParaRPr>
          </a:p>
          <a:p>
            <a:pPr algn="ctr">
              <a:defRPr/>
            </a:pPr>
            <a:r>
              <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rPr>
              <a:t>2. Oturum </a:t>
            </a:r>
          </a:p>
          <a:p>
            <a:pPr algn="ctr">
              <a:defRPr/>
            </a:pPr>
            <a:endParaRPr lang="tr-TR" sz="2400" b="1" spc="50" dirty="0" smtClean="0">
              <a:ln w="11430"/>
              <a:solidFill>
                <a:srgbClr val="FF3399"/>
              </a:solidFill>
              <a:effectLst>
                <a:outerShdw blurRad="76200" dist="50800" dir="5400000" algn="tl" rotWithShape="0">
                  <a:srgbClr val="000000">
                    <a:alpha val="65000"/>
                  </a:srgbClr>
                </a:outerShdw>
              </a:effectLst>
              <a:latin typeface="Arial" charset="0"/>
              <a:cs typeface="Arial" charset="0"/>
            </a:endParaRPr>
          </a:p>
          <a:p>
            <a:pPr algn="ctr">
              <a:defRPr/>
            </a:pPr>
            <a:endPar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endParaRP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endParaRPr lang="tr-T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5" name="14 Altbilgi Yer Tutucusu"/>
          <p:cNvSpPr>
            <a:spLocks noGrp="1"/>
          </p:cNvSpPr>
          <p:nvPr>
            <p:ph type="ftr" sz="quarter" idx="10"/>
          </p:nvPr>
        </p:nvSpPr>
        <p:spPr/>
        <p:txBody>
          <a:bodyPr/>
          <a:lstStyle/>
          <a:p>
            <a:pPr>
              <a:defRPr/>
            </a:pPr>
            <a:endParaRPr lang="tr-TR" dirty="0"/>
          </a:p>
        </p:txBody>
      </p:sp>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20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2" end="2"/>
                                            </p:txEl>
                                          </p:spTgt>
                                        </p:tgtEl>
                                        <p:attrNameLst>
                                          <p:attrName>style.visibility</p:attrName>
                                        </p:attrNameLst>
                                      </p:cBhvr>
                                      <p:to>
                                        <p:strVal val="visible"/>
                                      </p:to>
                                    </p:set>
                                    <p:animEffect transition="in" filter="fade">
                                      <p:cBhvr>
                                        <p:cTn id="12" dur="2000"/>
                                        <p:tgtEl>
                                          <p:spTgt spid="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xEl>
                                              <p:pRg st="5" end="5"/>
                                            </p:txEl>
                                          </p:spTgt>
                                        </p:tgtEl>
                                        <p:attrNameLst>
                                          <p:attrName>style.visibility</p:attrName>
                                        </p:attrNameLst>
                                      </p:cBhvr>
                                      <p:to>
                                        <p:strVal val="visible"/>
                                      </p:to>
                                    </p:set>
                                    <p:animEffect transition="in" filter="fade">
                                      <p:cBhvr>
                                        <p:cTn id="17" dur="20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1750423"/>
                <a:gridCol w="4258491"/>
                <a:gridCol w="2116183"/>
                <a:gridCol w="1018903"/>
              </a:tblGrid>
              <a:tr h="6662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algn="ctr">
                        <a:lnSpc>
                          <a:spcPct val="115000"/>
                        </a:lnSpc>
                        <a:spcAft>
                          <a:spcPts val="1200"/>
                        </a:spcAft>
                      </a:pPr>
                      <a:r>
                        <a:rPr lang="tr-TR" sz="1800" b="1" dirty="0" smtClean="0">
                          <a:solidFill>
                            <a:schemeClr val="tx1"/>
                          </a:solidFill>
                          <a:effectLst/>
                          <a:latin typeface="+mn-lt"/>
                          <a:ea typeface="Times New Roman"/>
                        </a:rPr>
                        <a:t>SÜRE</a:t>
                      </a:r>
                      <a:endParaRPr lang="tr-TR" sz="1800" dirty="0">
                        <a:solidFill>
                          <a:schemeClr val="tx1"/>
                        </a:solidFill>
                        <a:effectLst/>
                        <a:latin typeface="+mn-lt"/>
                        <a:ea typeface="Times New Roman"/>
                      </a:endParaRPr>
                    </a:p>
                  </a:txBody>
                  <a:tcPr/>
                </a:tc>
              </a:tr>
              <a:tr h="6191794">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Ders           Planlama</a:t>
                      </a:r>
                      <a:r>
                        <a:rPr lang="tr-TR" sz="1800" kern="1200" baseline="0" dirty="0" smtClean="0">
                          <a:effectLst/>
                          <a:latin typeface="+mn-lt"/>
                          <a:ea typeface="Times New Roman"/>
                        </a:rPr>
                        <a:t>   </a:t>
                      </a:r>
                      <a:r>
                        <a:rPr lang="tr-TR" sz="1800" kern="1200" dirty="0" smtClean="0">
                          <a:effectLst/>
                          <a:latin typeface="+mn-lt"/>
                          <a:ea typeface="Times New Roman"/>
                        </a:rPr>
                        <a:t>Hazırlık</a:t>
                      </a:r>
                      <a:r>
                        <a:rPr lang="tr-TR" sz="1800" kern="1200" baseline="0" dirty="0" smtClean="0">
                          <a:effectLst/>
                          <a:latin typeface="+mn-lt"/>
                          <a:ea typeface="Times New Roman"/>
                        </a:rPr>
                        <a:t>  </a:t>
                      </a:r>
                      <a:r>
                        <a:rPr lang="tr-TR" sz="1800" kern="1200" dirty="0" smtClean="0">
                          <a:effectLst/>
                          <a:latin typeface="+mn-lt"/>
                          <a:ea typeface="Times New Roman"/>
                        </a:rPr>
                        <a:t>Değerlendirme</a:t>
                      </a:r>
                      <a:endParaRPr lang="tr-TR" sz="1800" dirty="0" smtClean="0">
                        <a:effectLst/>
                        <a:latin typeface="+mn-lt"/>
                        <a:ea typeface="Times New Roman"/>
                      </a:endParaRPr>
                    </a:p>
                    <a:p>
                      <a:endParaRPr lang="tr-TR" dirty="0"/>
                    </a:p>
                  </a:txBody>
                  <a:tcPr/>
                </a:tc>
                <a:tc>
                  <a:txBody>
                    <a:bodyPr/>
                    <a:lstStyle/>
                    <a:p>
                      <a:pPr marL="342900" lvl="0" indent="-342900">
                        <a:lnSpc>
                          <a:spcPct val="115000"/>
                        </a:lnSpc>
                        <a:spcAft>
                          <a:spcPts val="1200"/>
                        </a:spcAft>
                      </a:pPr>
                      <a:r>
                        <a:rPr lang="tr-TR" sz="1800" kern="1200" dirty="0" smtClean="0">
                          <a:effectLst/>
                          <a:latin typeface="+mn-lt"/>
                          <a:ea typeface="Times New Roman"/>
                          <a:cs typeface="Times New Roman"/>
                        </a:rPr>
                        <a:t>Aday öğretmen, süreç içerisinde danışman öğretmenin rehberliğinde derse ön hazırlık (planlama), ders materyali geliştirme, ölçme değerlendirme aracı hazırlama çalışmalarına vakit ayırır. </a:t>
                      </a:r>
                      <a:r>
                        <a:rPr lang="tr-TR" sz="1800" u="sng" kern="1200" dirty="0" smtClean="0">
                          <a:solidFill>
                            <a:srgbClr val="0000FF"/>
                          </a:solidFill>
                          <a:effectLst/>
                          <a:latin typeface="+mn-lt"/>
                          <a:ea typeface="Times New Roman"/>
                          <a:cs typeface="Times New Roman"/>
                          <a:hlinkClick r:id="rId2"/>
                        </a:rPr>
                        <a:t> </a:t>
                      </a:r>
                      <a:endParaRPr lang="tr-TR" sz="1800" dirty="0" smtClean="0">
                        <a:effectLst/>
                        <a:latin typeface="+mn-lt"/>
                        <a:ea typeface="Times New Roman"/>
                        <a:cs typeface="Times New Roman"/>
                      </a:endParaRPr>
                    </a:p>
                    <a:p>
                      <a:pPr marL="342900" lvl="0" indent="-342900">
                        <a:lnSpc>
                          <a:spcPct val="115000"/>
                        </a:lnSpc>
                        <a:spcAft>
                          <a:spcPts val="1200"/>
                        </a:spcAft>
                      </a:pPr>
                      <a:r>
                        <a:rPr lang="tr-TR" sz="1800" kern="1200" dirty="0" smtClean="0">
                          <a:effectLst/>
                          <a:latin typeface="+mn-lt"/>
                          <a:ea typeface="Times New Roman"/>
                          <a:cs typeface="Times New Roman"/>
                        </a:rPr>
                        <a:t>Aday öğretmen aşağıdaki etkinlikleri danışman öğretmenin rehberliğinde gerçekleştirir. </a:t>
                      </a:r>
                      <a:endParaRPr lang="tr-TR" sz="1800" dirty="0" smtClean="0">
                        <a:effectLst/>
                        <a:latin typeface="+mn-lt"/>
                        <a:ea typeface="Times New Roman"/>
                        <a:cs typeface="Times New Roman"/>
                      </a:endParaRPr>
                    </a:p>
                    <a:p>
                      <a:pPr marL="342900" lvl="0" indent="-342900">
                        <a:lnSpc>
                          <a:spcPct val="115000"/>
                        </a:lnSpc>
                        <a:spcAft>
                          <a:spcPts val="1200"/>
                        </a:spcAft>
                        <a:buFont typeface="+mj-lt"/>
                        <a:buAutoNum type="alphaLcPeriod"/>
                      </a:pPr>
                      <a:r>
                        <a:rPr lang="tr-TR" sz="1800" kern="1200" dirty="0" smtClean="0">
                          <a:effectLst/>
                          <a:latin typeface="+mn-lt"/>
                          <a:ea typeface="Times New Roman"/>
                          <a:cs typeface="Times New Roman"/>
                        </a:rPr>
                        <a:t>Bir ders planı hazırlar.</a:t>
                      </a:r>
                      <a:endParaRPr lang="tr-TR" sz="1800" dirty="0" smtClean="0">
                        <a:effectLst/>
                        <a:latin typeface="+mn-lt"/>
                        <a:ea typeface="Times New Roman"/>
                        <a:cs typeface="Times New Roman"/>
                      </a:endParaRPr>
                    </a:p>
                    <a:p>
                      <a:pPr marL="342900" lvl="0" indent="-342900">
                        <a:lnSpc>
                          <a:spcPct val="115000"/>
                        </a:lnSpc>
                        <a:spcAft>
                          <a:spcPts val="1200"/>
                        </a:spcAft>
                        <a:buFont typeface="+mj-lt"/>
                        <a:buAutoNum type="alphaLcPeriod"/>
                      </a:pPr>
                      <a:r>
                        <a:rPr lang="tr-TR" sz="1800" kern="1200" dirty="0" smtClean="0">
                          <a:effectLst/>
                          <a:latin typeface="+mn-lt"/>
                          <a:ea typeface="Times New Roman"/>
                          <a:cs typeface="Times New Roman"/>
                        </a:rPr>
                        <a:t>Dersiyle ilgili uygun materyal geliştirir.</a:t>
                      </a:r>
                      <a:endParaRPr lang="tr-TR" sz="1800" dirty="0" smtClean="0">
                        <a:effectLst/>
                        <a:latin typeface="+mn-lt"/>
                        <a:ea typeface="Times New Roman"/>
                        <a:cs typeface="Times New Roman"/>
                      </a:endParaRPr>
                    </a:p>
                    <a:p>
                      <a:pPr marL="342900" lvl="0" indent="-342900">
                        <a:lnSpc>
                          <a:spcPct val="115000"/>
                        </a:lnSpc>
                        <a:spcAft>
                          <a:spcPts val="1200"/>
                        </a:spcAft>
                        <a:buFont typeface="+mj-lt"/>
                        <a:buAutoNum type="alphaLcPeriod"/>
                      </a:pPr>
                      <a:r>
                        <a:rPr lang="tr-TR" sz="1800" kern="1200" dirty="0" smtClean="0">
                          <a:effectLst/>
                          <a:latin typeface="+mn-lt"/>
                          <a:ea typeface="Times New Roman"/>
                          <a:cs typeface="Times New Roman"/>
                        </a:rPr>
                        <a:t>Dersiyle ilgili uygun ölçme araçları geliştirir.</a:t>
                      </a:r>
                      <a:endParaRPr lang="tr-TR" sz="1800" dirty="0">
                        <a:effectLst/>
                        <a:latin typeface="+mn-lt"/>
                        <a:ea typeface="Times New Roman"/>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Aynı ilçede veya eğitim bölgesinde görev yapan ve aynı alanlarda olan aday öğretmenler belirli periyotlarla bir araya gelerek ortak komisyon/atölye çalışmaları ile ön hazırlık ve değerlendirme süreçlerinde yaptıkları çalışmaları paylaşırlar. Bu çalışmaya danışman öğretmenler sırasıyla başkanlık ederler.</a:t>
                      </a:r>
                      <a:endParaRPr lang="tr-TR" sz="1800" dirty="0" smtClean="0">
                        <a:effectLst/>
                        <a:latin typeface="+mn-lt"/>
                        <a:ea typeface="Times New Roman"/>
                      </a:endParaRPr>
                    </a:p>
                    <a:p>
                      <a:endParaRPr lang="tr-TR" dirty="0"/>
                    </a:p>
                  </a:txBody>
                  <a:tcPr/>
                </a:tc>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r>
                        <a:rPr lang="tr-TR" sz="1800" kern="1200" dirty="0" smtClean="0">
                          <a:solidFill>
                            <a:schemeClr val="dk1"/>
                          </a:solidFill>
                          <a:latin typeface="+mn-lt"/>
                          <a:ea typeface="+mn-ea"/>
                          <a:cs typeface="+mn-cs"/>
                        </a:rPr>
                        <a:t>16 hafta haftada 3 gün, günde 3 saatten </a:t>
                      </a:r>
                    </a:p>
                    <a:p>
                      <a:r>
                        <a:rPr lang="tr-TR" sz="1800" kern="1200" dirty="0" smtClean="0">
                          <a:solidFill>
                            <a:schemeClr val="dk1"/>
                          </a:solidFill>
                          <a:latin typeface="+mn-lt"/>
                          <a:ea typeface="+mn-ea"/>
                          <a:cs typeface="+mn-cs"/>
                        </a:rPr>
                        <a:t>toplam 144 saat</a:t>
                      </a:r>
                      <a:endParaRPr lang="tr-TR" dirty="0"/>
                    </a:p>
                  </a:txBody>
                  <a:tcPr/>
                </a:tc>
              </a:tr>
            </a:tbl>
          </a:graphicData>
        </a:graphic>
      </p:graphicFrame>
      <p:sp>
        <p:nvSpPr>
          <p:cNvPr id="5" name="4 Altbilgi Yer Tutucusu"/>
          <p:cNvSpPr>
            <a:spLocks noGrp="1"/>
          </p:cNvSpPr>
          <p:nvPr>
            <p:ph type="ftr" sz="quarter" idx="10"/>
          </p:nvPr>
        </p:nvSpPr>
        <p:spPr/>
        <p:txBody>
          <a:bodyPr/>
          <a:lstStyle/>
          <a:p>
            <a:pPr>
              <a:defRPr/>
            </a:pPr>
            <a:endParaRPr lang="tr-T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0" y="1"/>
          <a:ext cx="9144001" cy="6857999"/>
        </p:xfrm>
        <a:graphic>
          <a:graphicData uri="http://schemas.openxmlformats.org/drawingml/2006/table">
            <a:tbl>
              <a:tblPr firstRow="1" bandRow="1">
                <a:tableStyleId>{5C22544A-7EE6-4342-B048-85BDC9FD1C3A}</a:tableStyleId>
              </a:tblPr>
              <a:tblGrid>
                <a:gridCol w="1854926"/>
                <a:gridCol w="4127863"/>
                <a:gridCol w="2299062"/>
                <a:gridCol w="862150"/>
              </a:tblGrid>
              <a:tr h="9588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endParaRPr lang="tr-TR"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sz="1800" dirty="0" smtClean="0">
                        <a:solidFill>
                          <a:schemeClr val="tx1"/>
                        </a:solidFill>
                      </a:endParaRPr>
                    </a:p>
                    <a:p>
                      <a:endParaRPr lang="tr-TR"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sz="1800" dirty="0" smtClean="0">
                        <a:solidFill>
                          <a:schemeClr val="tx1"/>
                        </a:solidFill>
                      </a:endParaRPr>
                    </a:p>
                    <a:p>
                      <a:endParaRPr lang="tr-TR"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SÜRE</a:t>
                      </a:r>
                      <a:endParaRPr lang="tr-TR" sz="1800" dirty="0" smtClean="0">
                        <a:solidFill>
                          <a:schemeClr val="tx1"/>
                        </a:solidFill>
                        <a:effectLst/>
                        <a:latin typeface="+mn-lt"/>
                        <a:ea typeface="Times New Roman"/>
                      </a:endParaRPr>
                    </a:p>
                    <a:p>
                      <a:endParaRPr lang="tr-TR" sz="1800" dirty="0"/>
                    </a:p>
                  </a:txBody>
                  <a:tcPr/>
                </a:tc>
              </a:tr>
              <a:tr h="2613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cs typeface="Times New Roman"/>
                        </a:rPr>
                        <a:t>Ders İzleme</a:t>
                      </a:r>
                      <a:endParaRPr lang="tr-TR" sz="1800" dirty="0" smtClean="0">
                        <a:effectLst/>
                        <a:latin typeface="+mn-lt"/>
                        <a:ea typeface="Times New Roman"/>
                        <a:cs typeface="Times New Roman"/>
                      </a:endParaRPr>
                    </a:p>
                    <a:p>
                      <a:endParaRPr lang="tr-TR"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Aday öğretmen danışman öğretmen rehberliğinde ders izler, ilgili formları </a:t>
                      </a:r>
                      <a:r>
                        <a:rPr lang="tr-TR" sz="1800" kern="1200" dirty="0" smtClean="0">
                          <a:effectLst/>
                          <a:latin typeface="+mn-lt"/>
                          <a:ea typeface="Times New Roman"/>
                          <a:hlinkClick r:id="rId2" action="ppaction://hlinkfile"/>
                        </a:rPr>
                        <a:t>(Form-3) </a:t>
                      </a:r>
                      <a:r>
                        <a:rPr lang="tr-TR" sz="1800" kern="1200" dirty="0" smtClean="0">
                          <a:effectLst/>
                          <a:latin typeface="+mn-lt"/>
                          <a:ea typeface="Times New Roman"/>
                        </a:rPr>
                        <a:t>doldurur ve ders sonunda danışman öğretmeniyle izlediği dersin değerlendirmesini yapar. </a:t>
                      </a:r>
                      <a:endParaRPr lang="tr-TR" sz="1800" dirty="0" smtClean="0">
                        <a:effectLst/>
                        <a:latin typeface="+mn-lt"/>
                        <a:ea typeface="Times New Roman"/>
                      </a:endParaRPr>
                    </a:p>
                    <a:p>
                      <a:endParaRPr lang="tr-TR"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Aday öğretmen, ilk 6 hafta, haftada 3 gün, günde 3 saat olmak üzere haftada 9 saat ders izlemesi yapar.</a:t>
                      </a:r>
                      <a:endParaRPr lang="tr-TR" sz="1800" dirty="0" smtClean="0">
                        <a:effectLst/>
                        <a:latin typeface="+mn-lt"/>
                        <a:ea typeface="Times New Roman"/>
                      </a:endParaRPr>
                    </a:p>
                    <a:p>
                      <a:endParaRPr lang="tr-TR" dirty="0">
                        <a:latin typeface="+mn-lt"/>
                      </a:endParaRPr>
                    </a:p>
                  </a:txBody>
                  <a:tcPr/>
                </a:tc>
                <a:tc>
                  <a:txBody>
                    <a:bodyPr/>
                    <a:lstStyle/>
                    <a:p>
                      <a:endParaRPr lang="tr-TR" dirty="0" smtClean="0"/>
                    </a:p>
                    <a:p>
                      <a:endParaRPr lang="tr-TR" dirty="0" smtClean="0"/>
                    </a:p>
                    <a:p>
                      <a:endParaRPr lang="tr-TR" dirty="0" smtClean="0"/>
                    </a:p>
                    <a:p>
                      <a:endParaRPr lang="tr-TR" dirty="0" smtClean="0"/>
                    </a:p>
                    <a:p>
                      <a:r>
                        <a:rPr lang="tr-TR" dirty="0" smtClean="0"/>
                        <a:t>54</a:t>
                      </a:r>
                      <a:endParaRPr lang="tr-TR" dirty="0"/>
                    </a:p>
                  </a:txBody>
                  <a:tcPr/>
                </a:tc>
              </a:tr>
              <a:tr h="32859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Ders Uygulaması</a:t>
                      </a:r>
                      <a:endParaRPr lang="tr-TR" sz="1800" dirty="0" smtClean="0">
                        <a:effectLst/>
                        <a:latin typeface="+mn-lt"/>
                        <a:ea typeface="Times New Roman"/>
                      </a:endParaRPr>
                    </a:p>
                    <a:p>
                      <a:endParaRPr lang="tr-TR"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Aday öğretmen danışman öğretmen rehberliğinde ders işler. Bu sırada danışman öğretmen ilgili gözlem formlarını (</a:t>
                      </a:r>
                      <a:r>
                        <a:rPr lang="tr-TR" sz="1800" kern="1200" dirty="0" smtClean="0">
                          <a:effectLst/>
                          <a:latin typeface="+mn-lt"/>
                          <a:ea typeface="Times New Roman"/>
                          <a:hlinkClick r:id="rId3" action="ppaction://hlinkfile"/>
                        </a:rPr>
                        <a:t>Form-</a:t>
                      </a:r>
                      <a:r>
                        <a:rPr lang="tr-TR" sz="1800" kern="1200" baseline="0" dirty="0" smtClean="0">
                          <a:effectLst/>
                          <a:latin typeface="+mn-lt"/>
                          <a:ea typeface="Times New Roman"/>
                          <a:hlinkClick r:id="rId3" action="ppaction://hlinkfile"/>
                        </a:rPr>
                        <a:t>4A</a:t>
                      </a:r>
                      <a:r>
                        <a:rPr lang="tr-TR" sz="1800" kern="1200" baseline="0" dirty="0" smtClean="0">
                          <a:effectLst/>
                          <a:latin typeface="+mn-lt"/>
                          <a:ea typeface="Times New Roman"/>
                        </a:rPr>
                        <a:t>, </a:t>
                      </a:r>
                      <a:r>
                        <a:rPr lang="tr-TR" sz="1800" kern="1200" baseline="0" dirty="0" smtClean="0">
                          <a:effectLst/>
                          <a:latin typeface="+mn-lt"/>
                          <a:ea typeface="Times New Roman"/>
                          <a:hlinkClick r:id="rId4" action="ppaction://hlinkfile"/>
                        </a:rPr>
                        <a:t>4B</a:t>
                      </a:r>
                      <a:r>
                        <a:rPr lang="tr-TR" sz="1800" kern="1200" baseline="0" dirty="0" smtClean="0">
                          <a:effectLst/>
                          <a:latin typeface="+mn-lt"/>
                          <a:ea typeface="Times New Roman"/>
                        </a:rPr>
                        <a:t>)</a:t>
                      </a:r>
                      <a:r>
                        <a:rPr lang="tr-TR" sz="1800" kern="1200" dirty="0" smtClean="0">
                          <a:effectLst/>
                          <a:latin typeface="+mn-lt"/>
                          <a:ea typeface="Times New Roman"/>
                        </a:rPr>
                        <a:t> doldurur ve ders sonunda aday öğretmenle işlenen dersin değerlendirmesini yapar.</a:t>
                      </a:r>
                      <a:endParaRPr lang="tr-TR" sz="1800" dirty="0" smtClean="0">
                        <a:effectLst/>
                        <a:latin typeface="+mn-lt"/>
                        <a:ea typeface="Times New Roman"/>
                      </a:endParaRPr>
                    </a:p>
                    <a:p>
                      <a:endParaRPr lang="tr-TR" dirty="0">
                        <a:latin typeface="+mn-lt"/>
                      </a:endParaRPr>
                    </a:p>
                  </a:txBody>
                  <a:tcPr/>
                </a:tc>
                <a:tc>
                  <a:txBody>
                    <a:bodyPr/>
                    <a:lstStyle/>
                    <a:p>
                      <a:pPr>
                        <a:lnSpc>
                          <a:spcPct val="115000"/>
                        </a:lnSpc>
                        <a:spcAft>
                          <a:spcPts val="1200"/>
                        </a:spcAft>
                      </a:pPr>
                      <a:r>
                        <a:rPr lang="tr-TR" sz="1800" kern="1200" dirty="0" smtClean="0">
                          <a:solidFill>
                            <a:schemeClr val="dk1"/>
                          </a:solidFill>
                          <a:latin typeface="+mn-lt"/>
                          <a:ea typeface="+mn-ea"/>
                          <a:cs typeface="+mn-cs"/>
                        </a:rPr>
                        <a:t>Aday öğretmen, 7. haftadan itibaren 10 hafta boyunca, haftada 3 gün, günde 3 saat olmak üzere haftada 9 saat ders uygulaması yapar.</a:t>
                      </a:r>
                      <a:endParaRPr lang="tr-TR" sz="1800" dirty="0">
                        <a:effectLst/>
                        <a:latin typeface="+mn-lt"/>
                        <a:ea typeface="Times New Roman"/>
                      </a:endParaRPr>
                    </a:p>
                  </a:txBody>
                  <a:tcPr/>
                </a:tc>
                <a:tc>
                  <a:txBody>
                    <a:bodyPr/>
                    <a:lstStyle/>
                    <a:p>
                      <a:endParaRPr lang="tr-TR" dirty="0" smtClean="0"/>
                    </a:p>
                    <a:p>
                      <a:endParaRPr lang="tr-TR" dirty="0" smtClean="0"/>
                    </a:p>
                    <a:p>
                      <a:endParaRPr lang="tr-TR" dirty="0" smtClean="0"/>
                    </a:p>
                    <a:p>
                      <a:endParaRPr lang="tr-TR" dirty="0" smtClean="0"/>
                    </a:p>
                    <a:p>
                      <a:r>
                        <a:rPr lang="tr-TR" dirty="0" smtClean="0"/>
                        <a:t>90</a:t>
                      </a:r>
                      <a:endParaRPr lang="tr-TR" dirty="0"/>
                    </a:p>
                  </a:txBody>
                  <a:tcPr/>
                </a:tc>
              </a:tr>
            </a:tbl>
          </a:graphicData>
        </a:graphic>
      </p:graphicFrame>
      <p:sp>
        <p:nvSpPr>
          <p:cNvPr id="6" name="5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1750423"/>
                <a:gridCol w="4676503"/>
                <a:gridCol w="1881051"/>
                <a:gridCol w="836023"/>
              </a:tblGrid>
              <a:tr h="653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algn="ctr">
                        <a:lnSpc>
                          <a:spcPct val="115000"/>
                        </a:lnSpc>
                        <a:spcAft>
                          <a:spcPts val="1200"/>
                        </a:spcAft>
                      </a:pPr>
                      <a:r>
                        <a:rPr lang="tr-TR" sz="1800" b="1" dirty="0" smtClean="0">
                          <a:solidFill>
                            <a:schemeClr val="tx1"/>
                          </a:solidFill>
                          <a:effectLst/>
                          <a:latin typeface="+mn-lt"/>
                          <a:ea typeface="Times New Roman"/>
                        </a:rPr>
                        <a:t>SÜRE</a:t>
                      </a:r>
                      <a:endParaRPr lang="tr-TR" sz="1800" dirty="0">
                        <a:solidFill>
                          <a:schemeClr val="tx1"/>
                        </a:solidFill>
                        <a:effectLst/>
                        <a:latin typeface="+mn-lt"/>
                        <a:ea typeface="Times New Roman"/>
                      </a:endParaRPr>
                    </a:p>
                  </a:txBody>
                  <a:tcPr/>
                </a:tc>
              </a:tr>
              <a:tr h="6204264">
                <a:tc>
                  <a: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Okul İçi Gözlem ve Uygulamalar</a:t>
                      </a:r>
                      <a:endParaRPr lang="tr-TR" sz="1800" dirty="0" smtClean="0">
                        <a:effectLst/>
                        <a:latin typeface="+mn-lt"/>
                        <a:ea typeface="Times New Roman"/>
                      </a:endParaRPr>
                    </a:p>
                    <a:p>
                      <a:endParaRPr lang="tr-TR" dirty="0"/>
                    </a:p>
                  </a:txBody>
                  <a:tcPr/>
                </a:tc>
                <a:tc>
                  <a:txBody>
                    <a:bodyPr/>
                    <a:lstStyle/>
                    <a:p>
                      <a:pPr marL="342900" lvl="0" indent="-342900" algn="just">
                        <a:lnSpc>
                          <a:spcPct val="115000"/>
                        </a:lnSpc>
                        <a:spcAft>
                          <a:spcPts val="1200"/>
                        </a:spcAft>
                        <a:buFont typeface="+mj-lt"/>
                        <a:buAutoNum type="arabicPeriod"/>
                      </a:pPr>
                      <a:r>
                        <a:rPr lang="tr-TR" sz="1800" kern="1200" dirty="0" smtClean="0">
                          <a:effectLst/>
                          <a:latin typeface="+mn-lt"/>
                          <a:ea typeface="Times New Roman"/>
                          <a:cs typeface="Times New Roman"/>
                        </a:rPr>
                        <a:t>Öğretmenler kurulu, zümre öğretmenler kurulu, şube öğretmenler kurulu, rehberlik hizmetleri yürütme kurulu, öğrenci davranışlarını izleme kurulu, disiplin kurulu, okul aile birliği toplantısı, anma ve kutlama komisyonu, sosyal etkinlik ve kulüp çalışmaları, satın alma, muayene ve teslim alma komisyonu, servis denetimi, kantin denetimi, yetiştirme kursları gibi okuldaki bütün kurul ve komisyonları izler.</a:t>
                      </a:r>
                      <a:endParaRPr lang="tr-TR" sz="1800" dirty="0" smtClean="0">
                        <a:effectLst/>
                        <a:latin typeface="+mn-lt"/>
                        <a:ea typeface="Times New Roman"/>
                        <a:cs typeface="Times New Roman"/>
                      </a:endParaRPr>
                    </a:p>
                    <a:p>
                      <a:pPr marL="342900" lvl="0" indent="-342900" algn="just">
                        <a:lnSpc>
                          <a:spcPct val="115000"/>
                        </a:lnSpc>
                        <a:spcAft>
                          <a:spcPts val="1200"/>
                        </a:spcAft>
                        <a:buFont typeface="+mj-lt"/>
                        <a:buAutoNum type="arabicPeriod"/>
                      </a:pPr>
                      <a:r>
                        <a:rPr lang="tr-TR" sz="1800" kern="1200" dirty="0" smtClean="0">
                          <a:effectLst/>
                          <a:latin typeface="+mn-lt"/>
                          <a:ea typeface="Times New Roman"/>
                          <a:cs typeface="Times New Roman"/>
                        </a:rPr>
                        <a:t> Okul yerleşkesinde yer alan bütün birim ve bölümleri tanır ve işleyişi hakkında bilgi sahibi olur (Pansiyonu olmayan okullarda görev yapan aday öğretmenler en az 1 gün pansiyonlu bir okulda gözlem yaparlar).</a:t>
                      </a:r>
                      <a:endParaRPr lang="tr-TR" sz="1800" dirty="0" smtClean="0">
                        <a:effectLst/>
                        <a:latin typeface="+mn-lt"/>
                        <a:ea typeface="Times New Roman"/>
                        <a:cs typeface="Times New Roman"/>
                      </a:endParaRPr>
                    </a:p>
                    <a:p>
                      <a:pPr marL="342900" lvl="0" indent="-342900">
                        <a:lnSpc>
                          <a:spcPct val="115000"/>
                        </a:lnSpc>
                        <a:spcAft>
                          <a:spcPts val="1200"/>
                        </a:spcAft>
                      </a:pPr>
                      <a:endParaRPr lang="tr-TR" sz="1800" dirty="0">
                        <a:effectLst/>
                        <a:latin typeface="+mn-lt"/>
                        <a:ea typeface="Times New Roman"/>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Bu süreçte 16 hafta, haftada 1 gün, günde 6 saat olmak üzere okul içi gözlem ve uygulama yapılacaktır.  </a:t>
                      </a:r>
                      <a:endParaRPr lang="tr-TR" sz="1800" dirty="0" smtClean="0">
                        <a:effectLst/>
                        <a:latin typeface="+mn-lt"/>
                        <a:ea typeface="Times New Roman"/>
                      </a:endParaRPr>
                    </a:p>
                    <a:p>
                      <a:endParaRPr lang="tr-TR" dirty="0" smtClean="0"/>
                    </a:p>
                    <a:p>
                      <a:endParaRPr lang="tr-TR" dirty="0"/>
                    </a:p>
                  </a:txBody>
                  <a:tcPr/>
                </a:tc>
                <a:tc>
                  <a: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sz="1800" kern="1200" dirty="0" smtClean="0">
                          <a:solidFill>
                            <a:schemeClr val="dk1"/>
                          </a:solidFill>
                          <a:latin typeface="+mn-lt"/>
                          <a:ea typeface="+mn-ea"/>
                          <a:cs typeface="+mn-cs"/>
                        </a:rPr>
                        <a:t>96</a:t>
                      </a:r>
                      <a:endParaRPr lang="tr-TR" sz="1800" kern="1200" dirty="0">
                        <a:solidFill>
                          <a:schemeClr val="dk1"/>
                        </a:solidFill>
                        <a:latin typeface="+mn-lt"/>
                        <a:ea typeface="+mn-ea"/>
                        <a:cs typeface="+mn-cs"/>
                      </a:endParaRPr>
                    </a:p>
                  </a:txBody>
                  <a:tcPr/>
                </a:tc>
              </a:tr>
            </a:tbl>
          </a:graphicData>
        </a:graphic>
      </p:graphicFrame>
      <p:sp>
        <p:nvSpPr>
          <p:cNvPr id="5" name="4 Altbilgi Yer Tutucusu"/>
          <p:cNvSpPr>
            <a:spLocks noGrp="1"/>
          </p:cNvSpPr>
          <p:nvPr>
            <p:ph type="ftr" sz="quarter" idx="10"/>
          </p:nvPr>
        </p:nvSpPr>
        <p:spPr/>
        <p:txBody>
          <a:bodyPr/>
          <a:lstStyle/>
          <a:p>
            <a:pPr>
              <a:defRPr/>
            </a:pPr>
            <a:endParaRPr lang="tr-T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0" y="0"/>
          <a:ext cx="9144000" cy="9662160"/>
        </p:xfrm>
        <a:graphic>
          <a:graphicData uri="http://schemas.openxmlformats.org/drawingml/2006/table">
            <a:tbl>
              <a:tblPr firstRow="1" bandRow="1">
                <a:tableStyleId>{5C22544A-7EE6-4342-B048-85BDC9FD1C3A}</a:tableStyleId>
              </a:tblPr>
              <a:tblGrid>
                <a:gridCol w="1763486"/>
                <a:gridCol w="4637314"/>
                <a:gridCol w="1894114"/>
                <a:gridCol w="849086"/>
              </a:tblGrid>
              <a:tr h="6015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algn="ctr">
                        <a:lnSpc>
                          <a:spcPct val="115000"/>
                        </a:lnSpc>
                        <a:spcAft>
                          <a:spcPts val="1200"/>
                        </a:spcAft>
                      </a:pPr>
                      <a:r>
                        <a:rPr lang="tr-TR" sz="1800" b="1" dirty="0" smtClean="0">
                          <a:solidFill>
                            <a:schemeClr val="tx1"/>
                          </a:solidFill>
                          <a:effectLst/>
                          <a:latin typeface="+mn-lt"/>
                          <a:ea typeface="Times New Roman"/>
                        </a:rPr>
                        <a:t>SÜRE</a:t>
                      </a:r>
                      <a:endParaRPr lang="tr-TR" sz="1800" dirty="0">
                        <a:solidFill>
                          <a:schemeClr val="tx1"/>
                        </a:solidFill>
                        <a:effectLst/>
                        <a:latin typeface="+mn-lt"/>
                        <a:ea typeface="Times New Roman"/>
                      </a:endParaRPr>
                    </a:p>
                  </a:txBody>
                  <a:tcPr/>
                </a:tc>
              </a:tr>
              <a:tr h="6256473">
                <a:tc>
                  <a: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Okul İçi Gözlem ve Uygulamalar</a:t>
                      </a:r>
                      <a:endParaRPr lang="tr-TR" sz="1800" dirty="0" smtClean="0">
                        <a:effectLst/>
                        <a:latin typeface="+mn-lt"/>
                        <a:ea typeface="Times New Roman"/>
                      </a:endParaRPr>
                    </a:p>
                    <a:p>
                      <a:endParaRPr lang="tr-TR" dirty="0"/>
                    </a:p>
                  </a:txBody>
                  <a:tcPr/>
                </a:tc>
                <a:tc>
                  <a:txBody>
                    <a:bodyPr/>
                    <a:lstStyle/>
                    <a:p>
                      <a:pPr marL="342900" lvl="0" indent="-342900" algn="just">
                        <a:lnSpc>
                          <a:spcPct val="115000"/>
                        </a:lnSpc>
                        <a:spcAft>
                          <a:spcPts val="1200"/>
                        </a:spcAft>
                        <a:buFont typeface="+mj-lt"/>
                        <a:buNone/>
                      </a:pPr>
                      <a:r>
                        <a:rPr lang="tr-TR" sz="1800" kern="1200" dirty="0" smtClean="0">
                          <a:effectLst/>
                          <a:latin typeface="+mn-lt"/>
                          <a:ea typeface="Times New Roman"/>
                          <a:cs typeface="Times New Roman"/>
                        </a:rPr>
                        <a:t>3.</a:t>
                      </a:r>
                      <a:r>
                        <a:rPr lang="tr-TR" sz="1800" kern="1200" baseline="0" dirty="0" smtClean="0">
                          <a:effectLst/>
                          <a:latin typeface="+mn-lt"/>
                          <a:ea typeface="Times New Roman"/>
                          <a:cs typeface="Times New Roman"/>
                        </a:rPr>
                        <a:t> </a:t>
                      </a:r>
                      <a:r>
                        <a:rPr lang="tr-TR" sz="1800" kern="1200" dirty="0" smtClean="0">
                          <a:effectLst/>
                          <a:latin typeface="+mn-lt"/>
                          <a:ea typeface="Times New Roman"/>
                          <a:cs typeface="Times New Roman"/>
                        </a:rPr>
                        <a:t>Aday öğretmenler, kendi okulunda okul içi gözlem süresinde farklı alanlardaki öğretmenlerin derslerinde de gözlemlerde bulunur. Bu dersin kaç saat olacağını danışman öğretmeni ve okul müdürü belirler.</a:t>
                      </a:r>
                      <a:endParaRPr lang="tr-TR" sz="1800" dirty="0" smtClean="0">
                        <a:effectLst/>
                        <a:latin typeface="+mn-lt"/>
                        <a:ea typeface="Times New Roman"/>
                        <a:cs typeface="Times New Roman"/>
                      </a:endParaRPr>
                    </a:p>
                    <a:p>
                      <a:pPr marL="342900" lvl="0" indent="-342900" algn="just">
                        <a:lnSpc>
                          <a:spcPct val="115000"/>
                        </a:lnSpc>
                        <a:spcAft>
                          <a:spcPts val="1200"/>
                        </a:spcAft>
                        <a:buFont typeface="+mj-lt"/>
                        <a:buNone/>
                        <a:tabLst>
                          <a:tab pos="288290" algn="l"/>
                          <a:tab pos="610235" algn="l"/>
                          <a:tab pos="1769110" algn="l"/>
                        </a:tabLst>
                      </a:pPr>
                      <a:r>
                        <a:rPr lang="tr-TR" sz="1800" kern="1200" dirty="0" smtClean="0">
                          <a:effectLst/>
                          <a:latin typeface="+mn-lt"/>
                          <a:ea typeface="Times New Roman"/>
                          <a:cs typeface="Times New Roman"/>
                        </a:rPr>
                        <a:t>4. Okul içi birimlerdeki toplantılarda aktif görev alır.</a:t>
                      </a:r>
                      <a:endParaRPr lang="tr-TR" sz="1800" dirty="0" smtClean="0">
                        <a:effectLst/>
                        <a:latin typeface="+mn-lt"/>
                        <a:ea typeface="Times New Roman"/>
                        <a:cs typeface="Times New Roman"/>
                      </a:endParaRPr>
                    </a:p>
                    <a:p>
                      <a:pPr marL="342900" lvl="0" indent="-342900" algn="just">
                        <a:lnSpc>
                          <a:spcPct val="115000"/>
                        </a:lnSpc>
                        <a:spcAft>
                          <a:spcPts val="1200"/>
                        </a:spcAft>
                        <a:buFont typeface="+mj-lt"/>
                        <a:buNone/>
                        <a:tabLst>
                          <a:tab pos="288290" algn="l"/>
                          <a:tab pos="610235" algn="l"/>
                          <a:tab pos="1769110" algn="l"/>
                        </a:tabLst>
                      </a:pPr>
                      <a:r>
                        <a:rPr lang="tr-TR" sz="1800" kern="1200" dirty="0" smtClean="0">
                          <a:effectLst/>
                          <a:latin typeface="+mn-lt"/>
                          <a:ea typeface="Times New Roman"/>
                          <a:cs typeface="Times New Roman"/>
                        </a:rPr>
                        <a:t>5. Okul gelişimiyle ilgili saha çalışması yapar ve önerilerini de kapsayan rapor hazırlar.</a:t>
                      </a:r>
                      <a:endParaRPr lang="tr-TR" sz="1800" dirty="0" smtClean="0">
                        <a:effectLst/>
                        <a:latin typeface="+mn-lt"/>
                        <a:ea typeface="Times New Roman"/>
                        <a:cs typeface="Times New Roman"/>
                      </a:endParaRPr>
                    </a:p>
                    <a:p>
                      <a:pPr marL="342900" lvl="0" indent="-342900" algn="just">
                        <a:lnSpc>
                          <a:spcPct val="115000"/>
                        </a:lnSpc>
                        <a:spcAft>
                          <a:spcPts val="1200"/>
                        </a:spcAft>
                        <a:buFont typeface="+mj-lt"/>
                        <a:buNone/>
                        <a:tabLst>
                          <a:tab pos="288290" algn="l"/>
                          <a:tab pos="610235" algn="l"/>
                          <a:tab pos="1769110" algn="l"/>
                        </a:tabLst>
                      </a:pPr>
                      <a:r>
                        <a:rPr lang="tr-TR" sz="1800" kern="1200" dirty="0" smtClean="0">
                          <a:effectLst/>
                          <a:latin typeface="+mn-lt"/>
                          <a:ea typeface="Times New Roman"/>
                          <a:cs typeface="Times New Roman"/>
                        </a:rPr>
                        <a:t>6. Anma, kutlama, sosyal etkinlik, gezi vb. çalışmalarda görev alır.</a:t>
                      </a:r>
                      <a:endParaRPr lang="tr-TR" sz="1800" dirty="0" smtClean="0">
                        <a:effectLst/>
                        <a:latin typeface="+mn-lt"/>
                        <a:ea typeface="Times New Roman"/>
                        <a:cs typeface="Times New Roman"/>
                      </a:endParaRPr>
                    </a:p>
                    <a:p>
                      <a:pPr marL="342900" lvl="0" indent="-342900" algn="just">
                        <a:lnSpc>
                          <a:spcPct val="115000"/>
                        </a:lnSpc>
                        <a:spcAft>
                          <a:spcPts val="1200"/>
                        </a:spcAft>
                        <a:buFont typeface="+mj-lt"/>
                        <a:buNone/>
                        <a:tabLst>
                          <a:tab pos="288290" algn="l"/>
                          <a:tab pos="610235" algn="l"/>
                          <a:tab pos="1769110" algn="l"/>
                        </a:tabLst>
                      </a:pPr>
                      <a:r>
                        <a:rPr lang="tr-TR" sz="1800" kern="1200" dirty="0" smtClean="0">
                          <a:effectLst/>
                          <a:latin typeface="+mn-lt"/>
                          <a:ea typeface="Times New Roman"/>
                          <a:cs typeface="Times New Roman"/>
                        </a:rPr>
                        <a:t>7.</a:t>
                      </a:r>
                      <a:r>
                        <a:rPr lang="tr-TR" sz="1800" kern="1200" baseline="0" dirty="0" smtClean="0">
                          <a:effectLst/>
                          <a:latin typeface="+mn-lt"/>
                          <a:ea typeface="Times New Roman"/>
                          <a:cs typeface="Times New Roman"/>
                        </a:rPr>
                        <a:t> </a:t>
                      </a:r>
                      <a:r>
                        <a:rPr lang="tr-TR" sz="1800" kern="1200" dirty="0" smtClean="0">
                          <a:effectLst/>
                          <a:latin typeface="+mn-lt"/>
                          <a:ea typeface="Times New Roman"/>
                          <a:cs typeface="Times New Roman"/>
                        </a:rPr>
                        <a:t>Dönem sonu iş ve işlemlerinde aktif olarak görev alır.</a:t>
                      </a:r>
                      <a:endParaRPr lang="tr-TR" sz="1800" dirty="0" smtClean="0">
                        <a:effectLst/>
                        <a:latin typeface="+mn-lt"/>
                        <a:ea typeface="Times New Roman"/>
                        <a:cs typeface="Times New Roman"/>
                      </a:endParaRPr>
                    </a:p>
                    <a:p>
                      <a:pPr marL="342900" lvl="0" indent="-342900" algn="just">
                        <a:lnSpc>
                          <a:spcPct val="115000"/>
                        </a:lnSpc>
                        <a:spcAft>
                          <a:spcPts val="1200"/>
                        </a:spcAft>
                        <a:buFont typeface="+mj-lt"/>
                        <a:buNone/>
                        <a:tabLst>
                          <a:tab pos="288290" algn="l"/>
                          <a:tab pos="610235" algn="l"/>
                          <a:tab pos="1769110" algn="l"/>
                        </a:tabLst>
                      </a:pPr>
                      <a:r>
                        <a:rPr lang="tr-TR" sz="1800" kern="1200" dirty="0" smtClean="0">
                          <a:effectLst/>
                          <a:latin typeface="+mn-lt"/>
                          <a:ea typeface="Times New Roman"/>
                          <a:cs typeface="Times New Roman"/>
                        </a:rPr>
                        <a:t>8. Danışman öğretmeniyle birlikte nöbet tutar.</a:t>
                      </a:r>
                    </a:p>
                    <a:p>
                      <a:pPr marL="342900" lvl="0" indent="-342900" algn="l">
                        <a:lnSpc>
                          <a:spcPct val="115000"/>
                        </a:lnSpc>
                        <a:spcAft>
                          <a:spcPts val="1200"/>
                        </a:spcAft>
                        <a:buFont typeface="+mj-lt"/>
                        <a:buNone/>
                      </a:pPr>
                      <a:endParaRPr lang="tr-TR" sz="1800" dirty="0">
                        <a:effectLst/>
                        <a:latin typeface="+mn-lt"/>
                        <a:ea typeface="Times New Roman"/>
                        <a:cs typeface="Times New Roman"/>
                      </a:endParaRPr>
                    </a:p>
                  </a:txBody>
                  <a:tcPr/>
                </a:tc>
                <a:tc>
                  <a:txBody>
                    <a:bodyPr/>
                    <a:lstStyle/>
                    <a:p>
                      <a:pPr algn="l">
                        <a:lnSpc>
                          <a:spcPct val="115000"/>
                        </a:lnSpc>
                        <a:spcAft>
                          <a:spcPts val="1200"/>
                        </a:spcAft>
                        <a:tabLst>
                          <a:tab pos="1769110" algn="l"/>
                        </a:tabLst>
                      </a:pPr>
                      <a:r>
                        <a:rPr lang="tr-TR" sz="1800" kern="1200" dirty="0" smtClean="0">
                          <a:effectLst/>
                          <a:latin typeface="+mn-lt"/>
                          <a:ea typeface="Times New Roman"/>
                          <a:cs typeface="Times New Roman"/>
                        </a:rPr>
                        <a:t>Okul içi gözlem ve uygulamaları değerlendirmek üzere aynı ilçede veya eğitim bölgesinde görev yapan aday öğretmenler komisyon çalışması ile bilgi, birikim ve tecrübelerini paylaşırlar. Bu komisyonlara danışman öğretmenler sırasıyla başkanlık eder.</a:t>
                      </a:r>
                      <a:endParaRPr lang="tr-TR" sz="18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endParaRPr lang="tr-TR" dirty="0"/>
                    </a:p>
                  </a:txBody>
                  <a:tcPr/>
                </a:tc>
                <a:tc>
                  <a: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96</a:t>
                      </a:r>
                    </a:p>
                  </a:txBody>
                  <a:tcPr/>
                </a:tc>
              </a:tr>
            </a:tbl>
          </a:graphicData>
        </a:graphic>
      </p:graphicFrame>
      <p:sp>
        <p:nvSpPr>
          <p:cNvPr id="5" name="4 Altbilgi Yer Tutucusu"/>
          <p:cNvSpPr>
            <a:spLocks noGrp="1"/>
          </p:cNvSpPr>
          <p:nvPr>
            <p:ph type="ftr" sz="quarter" idx="10"/>
          </p:nvPr>
        </p:nvSpPr>
        <p:spPr/>
        <p:txBody>
          <a:bodyPr/>
          <a:lstStyle/>
          <a:p>
            <a:pPr>
              <a:defRPr/>
            </a:pPr>
            <a:endParaRPr lang="tr-T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54275"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54280"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54282" name="Rectangle 19">
            <a:hlinkClick r:id="rId3"/>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54283" name="Picture 16" descr="C:\Users\hakan\Documents\sinif yönetimi.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1522804" y="2067746"/>
            <a:ext cx="3933881" cy="1200329"/>
          </a:xfrm>
          <a:prstGeom prst="rect">
            <a:avLst/>
          </a:prstGeom>
          <a:noFill/>
          <a:sp3d>
            <a:bevelT prst="relaxedInset"/>
          </a:sp3d>
        </p:spPr>
        <p:txBody>
          <a:bodyPr anchor="ctr" anchorCtr="1">
            <a:spAutoFit/>
            <a:scene3d>
              <a:camera prst="perspectiveHeroicExtremeRightFacing" fov="5100000">
                <a:rot lat="470286" lon="19834791" rev="216525"/>
              </a:camera>
              <a:lightRig rig="threePt" dir="t"/>
            </a:scene3d>
          </a:bodyPr>
          <a:lstStyle/>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Okul Dışı Faaliyetler</a:t>
            </a:r>
            <a:endParaRPr lang="en-US" sz="2400" dirty="0">
              <a:latin typeface="Arial" charset="0"/>
              <a:cs typeface="Arial" charset="0"/>
            </a:endParaRPr>
          </a:p>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a:t>
            </a: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endParaRPr lang="tr-T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5" name="1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20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20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fade">
                                      <p:cBhvr>
                                        <p:cTn id="17" dur="2000"/>
                                        <p:tgtEl>
                                          <p:spTgt spid="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13"/>
          <p:cNvGrpSpPr>
            <a:grpSpLocks/>
          </p:cNvGrpSpPr>
          <p:nvPr/>
        </p:nvGrpSpPr>
        <p:grpSpPr bwMode="auto">
          <a:xfrm>
            <a:off x="0" y="871538"/>
            <a:ext cx="9144000" cy="5726112"/>
            <a:chOff x="0" y="0"/>
            <a:chExt cx="5760" cy="3747"/>
          </a:xfrm>
        </p:grpSpPr>
        <p:sp>
          <p:nvSpPr>
            <p:cNvPr id="1538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538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538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538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5363"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5364" name="Group 26"/>
          <p:cNvGrpSpPr>
            <a:grpSpLocks/>
          </p:cNvGrpSpPr>
          <p:nvPr/>
        </p:nvGrpSpPr>
        <p:grpSpPr bwMode="auto">
          <a:xfrm>
            <a:off x="0" y="869950"/>
            <a:ext cx="2339975" cy="5522913"/>
            <a:chOff x="6408" y="661"/>
            <a:chExt cx="1718" cy="4055"/>
          </a:xfrm>
        </p:grpSpPr>
        <p:sp>
          <p:nvSpPr>
            <p:cNvPr id="1537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5380" name="Group 28"/>
            <p:cNvGrpSpPr>
              <a:grpSpLocks/>
            </p:cNvGrpSpPr>
            <p:nvPr/>
          </p:nvGrpSpPr>
          <p:grpSpPr bwMode="auto">
            <a:xfrm>
              <a:off x="6408" y="661"/>
              <a:ext cx="1718" cy="3327"/>
              <a:chOff x="6408" y="661"/>
              <a:chExt cx="1718" cy="3327"/>
            </a:xfrm>
          </p:grpSpPr>
          <p:sp>
            <p:nvSpPr>
              <p:cNvPr id="1538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538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538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538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538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5366"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5367"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5368"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5369"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5371"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1537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537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537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15377" name="31 Dikdörtgen"/>
          <p:cNvSpPr>
            <a:spLocks noChangeArrowheads="1"/>
          </p:cNvSpPr>
          <p:nvPr/>
        </p:nvSpPr>
        <p:spPr bwMode="auto">
          <a:xfrm>
            <a:off x="1798638" y="3559175"/>
            <a:ext cx="7116762" cy="1570038"/>
          </a:xfrm>
          <a:prstGeom prst="rect">
            <a:avLst/>
          </a:prstGeom>
          <a:noFill/>
          <a:ln w="9525">
            <a:noFill/>
            <a:miter lim="800000"/>
            <a:headEnd/>
            <a:tailEnd/>
          </a:ln>
        </p:spPr>
        <p:txBody>
          <a:bodyPr>
            <a:spAutoFit/>
          </a:bodyPr>
          <a:lstStyle/>
          <a:p>
            <a:r>
              <a:rPr lang="tr-TR" sz="2400">
                <a:latin typeface="Tahoma" pitchFamily="34" charset="0"/>
                <a:cs typeface="Tahoma" pitchFamily="34" charset="0"/>
              </a:rPr>
              <a:t>Değerlendiriciler birden fazla aday öğretmenin performansını değerlendirebilir; ancak, aynı değerlendirici birden fazla sıfatla aynı aday öğretmenin performansını değerlendiremez. </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1750423"/>
                <a:gridCol w="4258491"/>
                <a:gridCol w="2116183"/>
                <a:gridCol w="1018903"/>
              </a:tblGrid>
              <a:tr h="6662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algn="ctr">
                        <a:lnSpc>
                          <a:spcPct val="115000"/>
                        </a:lnSpc>
                        <a:spcAft>
                          <a:spcPts val="1200"/>
                        </a:spcAft>
                      </a:pPr>
                      <a:r>
                        <a:rPr lang="tr-TR" sz="1800" b="1" dirty="0" smtClean="0">
                          <a:solidFill>
                            <a:schemeClr val="tx1"/>
                          </a:solidFill>
                          <a:effectLst/>
                          <a:latin typeface="+mn-lt"/>
                          <a:ea typeface="Times New Roman"/>
                        </a:rPr>
                        <a:t>SÜRE</a:t>
                      </a:r>
                      <a:endParaRPr lang="tr-TR" sz="1800" dirty="0">
                        <a:solidFill>
                          <a:schemeClr val="tx1"/>
                        </a:solidFill>
                        <a:effectLst/>
                        <a:latin typeface="+mn-lt"/>
                        <a:ea typeface="Times New Roman"/>
                      </a:endParaRPr>
                    </a:p>
                  </a:txBody>
                  <a:tcPr/>
                </a:tc>
              </a:tr>
              <a:tr h="6191794">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Şehir Kimliğini Tanıma</a:t>
                      </a:r>
                      <a:endParaRPr lang="tr-TR" sz="1800" dirty="0" smtClean="0">
                        <a:effectLst/>
                        <a:latin typeface="+mn-lt"/>
                        <a:ea typeface="Times New Roman"/>
                      </a:endParaRPr>
                    </a:p>
                    <a:p>
                      <a:endParaRPr lang="tr-TR" dirty="0"/>
                    </a:p>
                  </a:txBody>
                  <a:tcPr/>
                </a:tc>
                <a:tc>
                  <a:txBody>
                    <a:bodyPr/>
                    <a:lstStyle/>
                    <a:p>
                      <a:pPr>
                        <a:lnSpc>
                          <a:spcPct val="115000"/>
                        </a:lnSpc>
                        <a:spcAft>
                          <a:spcPts val="1200"/>
                        </a:spcAft>
                      </a:pPr>
                      <a:r>
                        <a:rPr lang="tr-TR" sz="1800" kern="1200" dirty="0" smtClean="0">
                          <a:effectLst/>
                          <a:latin typeface="+mn-lt"/>
                          <a:ea typeface="Times New Roman"/>
                        </a:rPr>
                        <a:t>Atandığı il ile ilgili maddî, manevi ve sözel-kültürel değerler, demografik özelliklere ilişkin dosya/sunum hazırlar.</a:t>
                      </a:r>
                      <a:endParaRPr lang="tr-TR" sz="18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Aday öğretmen yaşadığı şehirdeki müzeler, tarihî eserler, coğrafi mekânlar, ören yerleri, turistlik mekânlar vb. kurum ve alanları tanır, bu mekânların yetkilileriyle eğitim öğretim amaçlı iş birliği imkânlarını araştırır.</a:t>
                      </a:r>
                      <a:endParaRPr lang="tr-TR" sz="1800" dirty="0" smtClean="0">
                        <a:effectLst/>
                        <a:latin typeface="+mn-lt"/>
                        <a:ea typeface="Times New Roman"/>
                      </a:endParaRPr>
                    </a:p>
                    <a:p>
                      <a:pPr>
                        <a:lnSpc>
                          <a:spcPct val="115000"/>
                        </a:lnSpc>
                        <a:spcAft>
                          <a:spcPts val="1200"/>
                        </a:spcAft>
                      </a:pPr>
                      <a:r>
                        <a:rPr lang="tr-TR" sz="1800" dirty="0" smtClean="0">
                          <a:effectLst/>
                          <a:latin typeface="+mn-lt"/>
                          <a:ea typeface="Times New Roman"/>
                        </a:rPr>
                        <a:t>Aday öğretmen bu kapsamda yaptığı her tür faaliyetle ilgili  formu (Form  7) doldurur ve dosyasına koyar.</a:t>
                      </a:r>
                    </a:p>
                    <a:p>
                      <a:pPr marL="342900" lvl="0" indent="-342900">
                        <a:lnSpc>
                          <a:spcPct val="115000"/>
                        </a:lnSpc>
                        <a:spcAft>
                          <a:spcPts val="1200"/>
                        </a:spcAft>
                      </a:pPr>
                      <a:endParaRPr lang="tr-TR" sz="1800" dirty="0">
                        <a:effectLst/>
                        <a:latin typeface="+mn-lt"/>
                        <a:ea typeface="Times New Roman"/>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latin typeface="+mn-lt"/>
                          <a:ea typeface="Times New Roman"/>
                        </a:rPr>
                        <a:t>Aday öğretmen, adaylık sürecini atandığı şehirden başka bir şehirde geçirecekse benzer faaliyetleri adaylığını geçirdiği şehirde gerçekleştirir; ancak görev yapacağı yerle ilgili de görev yerine gitmeden önce veya gittikten sonra benzer faaliyetleri yaparak şehrin imkânlarını tanır.</a:t>
                      </a:r>
                      <a:endParaRPr lang="tr-TR" sz="1800" dirty="0" smtClean="0">
                        <a:effectLst/>
                        <a:latin typeface="+mn-lt"/>
                        <a:ea typeface="Times New Roman"/>
                      </a:endParaRPr>
                    </a:p>
                    <a:p>
                      <a:endParaRPr lang="tr-TR" dirty="0"/>
                    </a:p>
                  </a:txBody>
                  <a:tcPr/>
                </a:tc>
                <a:tc>
                  <a: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pPr algn="ctr"/>
                      <a:r>
                        <a:rPr lang="tr-TR" dirty="0" smtClean="0"/>
                        <a:t>18</a:t>
                      </a:r>
                      <a:endParaRPr lang="tr-TR" dirty="0"/>
                    </a:p>
                  </a:txBody>
                  <a:tcPr/>
                </a:tc>
              </a:tr>
            </a:tbl>
          </a:graphicData>
        </a:graphic>
      </p:graphicFrame>
      <p:sp>
        <p:nvSpPr>
          <p:cNvPr id="5" name="4 Altbilgi Yer Tutucusu"/>
          <p:cNvSpPr>
            <a:spLocks noGrp="1"/>
          </p:cNvSpPr>
          <p:nvPr>
            <p:ph type="ftr" sz="quarter" idx="10"/>
          </p:nvPr>
        </p:nvSpPr>
        <p:spPr/>
        <p:txBody>
          <a:bodyPr/>
          <a:lstStyle/>
          <a:p>
            <a:pPr>
              <a:defRPr/>
            </a:pPr>
            <a:endParaRPr lang="tr-T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0" y="1"/>
          <a:ext cx="9144001" cy="7073268"/>
        </p:xfrm>
        <a:graphic>
          <a:graphicData uri="http://schemas.openxmlformats.org/drawingml/2006/table">
            <a:tbl>
              <a:tblPr firstRow="1" bandRow="1">
                <a:tableStyleId>{5C22544A-7EE6-4342-B048-85BDC9FD1C3A}</a:tableStyleId>
              </a:tblPr>
              <a:tblGrid>
                <a:gridCol w="1854926"/>
                <a:gridCol w="4127863"/>
                <a:gridCol w="2299062"/>
                <a:gridCol w="862150"/>
              </a:tblGrid>
              <a:tr h="9588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endParaRPr lang="tr-TR"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sz="1800" dirty="0" smtClean="0">
                        <a:solidFill>
                          <a:schemeClr val="tx1"/>
                        </a:solidFill>
                      </a:endParaRPr>
                    </a:p>
                    <a:p>
                      <a:endParaRPr lang="tr-TR"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sz="1800" dirty="0" smtClean="0">
                        <a:solidFill>
                          <a:schemeClr val="tx1"/>
                        </a:solidFill>
                      </a:endParaRPr>
                    </a:p>
                    <a:p>
                      <a:endParaRPr lang="tr-TR"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SÜRE</a:t>
                      </a:r>
                      <a:endParaRPr lang="tr-TR" sz="1800" dirty="0" smtClean="0">
                        <a:solidFill>
                          <a:schemeClr val="tx1"/>
                        </a:solidFill>
                        <a:effectLst/>
                        <a:latin typeface="+mn-lt"/>
                        <a:ea typeface="Times New Roman"/>
                      </a:endParaRPr>
                    </a:p>
                    <a:p>
                      <a:endParaRPr lang="tr-TR" sz="1800" dirty="0"/>
                    </a:p>
                  </a:txBody>
                  <a:tcPr/>
                </a:tc>
              </a:tr>
              <a:tr h="24897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800" kern="1200" dirty="0" smtClean="0">
                        <a:effectLst/>
                        <a:latin typeface="+mn-lt"/>
                        <a:ea typeface="Times New Roman"/>
                        <a:cs typeface="Times New Roman"/>
                      </a:endParaRPr>
                    </a:p>
                    <a:p>
                      <a:pPr>
                        <a:lnSpc>
                          <a:spcPct val="115000"/>
                        </a:lnSpc>
                        <a:spcAft>
                          <a:spcPts val="1200"/>
                        </a:spcAft>
                      </a:pPr>
                      <a:r>
                        <a:rPr lang="tr-TR" sz="1800" kern="1200" dirty="0" smtClean="0">
                          <a:effectLst/>
                          <a:latin typeface="+mn-lt"/>
                          <a:ea typeface="Times New Roman"/>
                        </a:rPr>
                        <a:t>Kurumsal işleyiş</a:t>
                      </a:r>
                      <a:endParaRPr lang="tr-TR" sz="1800" dirty="0">
                        <a:effectLst/>
                        <a:latin typeface="+mn-lt"/>
                        <a:ea typeface="Times New Roman"/>
                      </a:endParaRPr>
                    </a:p>
                  </a:txBody>
                  <a:tcPr/>
                </a:tc>
                <a:tc>
                  <a:txBody>
                    <a:bodyPr/>
                    <a:lstStyle/>
                    <a:p>
                      <a:pPr>
                        <a:lnSpc>
                          <a:spcPct val="115000"/>
                        </a:lnSpc>
                        <a:spcAft>
                          <a:spcPts val="1200"/>
                        </a:spcAft>
                      </a:pPr>
                      <a:r>
                        <a:rPr lang="tr-TR" sz="1800" kern="1200" dirty="0" smtClean="0">
                          <a:effectLst/>
                          <a:latin typeface="+mn-lt"/>
                          <a:ea typeface="Times New Roman"/>
                        </a:rPr>
                        <a:t>Valilik, Kaymakamlık, Belediye Başkanlığı, İl/İlçe Millî Eğitim Müdürlüğü gibi kurumların işleyişi hakkında bilgi edinir. Mümkün olan durumlarda mülki ve idari amirlerle tanışır ve tecrübelerinden istifade eder.</a:t>
                      </a:r>
                      <a:endParaRPr lang="tr-TR" sz="1800" dirty="0" smtClean="0">
                        <a:effectLst/>
                        <a:latin typeface="+mn-lt"/>
                        <a:ea typeface="Times New Roman"/>
                      </a:endParaRPr>
                    </a:p>
                    <a:p>
                      <a:pP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p>
                      <a:pPr>
                        <a:lnSpc>
                          <a:spcPct val="115000"/>
                        </a:lnSpc>
                        <a:spcAft>
                          <a:spcPts val="1200"/>
                        </a:spcAft>
                      </a:pPr>
                      <a:r>
                        <a:rPr lang="tr-TR" sz="1800" dirty="0">
                          <a:effectLst/>
                          <a:latin typeface="+mn-lt"/>
                          <a:ea typeface="Times New Roman"/>
                        </a:rPr>
                        <a:t> </a:t>
                      </a:r>
                    </a:p>
                  </a:txBody>
                  <a:tcPr marL="68580" marR="68580" marT="0" marB="0"/>
                </a:tc>
                <a:tc>
                  <a:txBody>
                    <a:bodyPr/>
                    <a:lstStyle/>
                    <a:p>
                      <a:pPr>
                        <a:lnSpc>
                          <a:spcPct val="115000"/>
                        </a:lnSpc>
                        <a:spcAft>
                          <a:spcPts val="1200"/>
                        </a:spcAft>
                      </a:pPr>
                      <a:r>
                        <a:rPr lang="tr-TR" sz="1800" kern="1200" dirty="0" smtClean="0">
                          <a:effectLst/>
                          <a:latin typeface="+mn-lt"/>
                          <a:ea typeface="Times New Roman"/>
                        </a:rPr>
                        <a:t>Bu </a:t>
                      </a:r>
                      <a:r>
                        <a:rPr lang="tr-TR" sz="1800" kern="1200" dirty="0">
                          <a:effectLst/>
                          <a:latin typeface="+mn-lt"/>
                          <a:ea typeface="Times New Roman"/>
                        </a:rPr>
                        <a:t>faaliyetler il/ilçe milli eğitim müdürlüklerinin koordinasyonunda grup faaliyetleri olarak yürütülecektir. </a:t>
                      </a:r>
                      <a:endParaRPr lang="tr-TR" sz="1800" dirty="0">
                        <a:effectLst/>
                        <a:latin typeface="+mn-lt"/>
                        <a:ea typeface="Times New Roman"/>
                      </a:endParaRPr>
                    </a:p>
                  </a:txBody>
                  <a:tcPr marL="68580" marR="68580" marT="0" marB="0"/>
                </a:tc>
                <a:tc>
                  <a:txBody>
                    <a:bodyPr/>
                    <a:lstStyle/>
                    <a:p>
                      <a:endParaRPr lang="tr-TR" dirty="0" smtClean="0"/>
                    </a:p>
                    <a:p>
                      <a:endParaRPr lang="tr-TR" dirty="0" smtClean="0"/>
                    </a:p>
                    <a:p>
                      <a:pPr algn="ctr"/>
                      <a:r>
                        <a:rPr lang="tr-TR" dirty="0" smtClean="0"/>
                        <a:t>18</a:t>
                      </a:r>
                      <a:endParaRPr lang="tr-TR" dirty="0"/>
                    </a:p>
                  </a:txBody>
                  <a:tcPr/>
                </a:tc>
              </a:tr>
              <a:tr h="3285910">
                <a:tc>
                  <a:txBody>
                    <a:bodyPr/>
                    <a:lstStyle/>
                    <a:p>
                      <a:pPr algn="l">
                        <a:lnSpc>
                          <a:spcPct val="115000"/>
                        </a:lnSpc>
                        <a:spcAft>
                          <a:spcPts val="1200"/>
                        </a:spcAft>
                      </a:pPr>
                      <a:endParaRPr lang="tr-TR" sz="1800" kern="1200" dirty="0" smtClean="0">
                        <a:effectLst/>
                        <a:latin typeface="+mn-lt"/>
                        <a:ea typeface="Times New Roman"/>
                      </a:endParaRPr>
                    </a:p>
                    <a:p>
                      <a:pPr algn="l">
                        <a:lnSpc>
                          <a:spcPct val="115000"/>
                        </a:lnSpc>
                        <a:spcAft>
                          <a:spcPts val="1200"/>
                        </a:spcAft>
                      </a:pPr>
                      <a:endParaRPr lang="tr-TR" sz="1800" kern="1200" dirty="0" smtClean="0">
                        <a:effectLst/>
                        <a:latin typeface="+mn-lt"/>
                        <a:ea typeface="Times New Roman"/>
                      </a:endParaRPr>
                    </a:p>
                    <a:p>
                      <a:pPr algn="l">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r>
                        <a:rPr lang="tr-TR" sz="1800" kern="1200" dirty="0" err="1" smtClean="0">
                          <a:effectLst/>
                          <a:latin typeface="+mn-lt"/>
                          <a:ea typeface="Times New Roman"/>
                        </a:rPr>
                        <a:t>Yanıbaşımızdaki</a:t>
                      </a:r>
                      <a:r>
                        <a:rPr lang="tr-TR" sz="1800" kern="1200" dirty="0" smtClean="0">
                          <a:effectLst/>
                          <a:latin typeface="+mn-lt"/>
                          <a:ea typeface="Times New Roman"/>
                        </a:rPr>
                        <a:t> </a:t>
                      </a:r>
                      <a:r>
                        <a:rPr lang="tr-TR" sz="1800" kern="1200" dirty="0">
                          <a:effectLst/>
                          <a:latin typeface="+mn-lt"/>
                          <a:ea typeface="Times New Roman"/>
                        </a:rPr>
                        <a:t>okul</a:t>
                      </a:r>
                      <a:endParaRPr lang="tr-TR" sz="1800" dirty="0">
                        <a:effectLst/>
                        <a:latin typeface="+mn-lt"/>
                        <a:ea typeface="Times New Roman"/>
                      </a:endParaRPr>
                    </a:p>
                    <a:p>
                      <a:pPr algn="l">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txBody>
                  <a:tcPr marL="68580" marR="68580" marT="0" marB="0"/>
                </a:tc>
                <a:tc>
                  <a:txBody>
                    <a:bodyPr/>
                    <a:lstStyle/>
                    <a:p>
                      <a:pPr algn="l">
                        <a:lnSpc>
                          <a:spcPct val="115000"/>
                        </a:lnSpc>
                        <a:spcAft>
                          <a:spcPts val="1200"/>
                        </a:spcAft>
                      </a:pPr>
                      <a:endParaRPr lang="tr-TR" sz="1800" kern="1200" dirty="0" smtClean="0">
                        <a:effectLst/>
                        <a:latin typeface="+mn-lt"/>
                        <a:ea typeface="Times New Roman"/>
                      </a:endParaRPr>
                    </a:p>
                    <a:p>
                      <a:pPr algn="l">
                        <a:lnSpc>
                          <a:spcPct val="115000"/>
                        </a:lnSpc>
                        <a:spcAft>
                          <a:spcPts val="1200"/>
                        </a:spcAft>
                      </a:pPr>
                      <a:r>
                        <a:rPr lang="tr-TR" sz="1800" kern="1200" dirty="0" smtClean="0">
                          <a:effectLst/>
                          <a:latin typeface="+mn-lt"/>
                          <a:ea typeface="Times New Roman"/>
                        </a:rPr>
                        <a:t>İl </a:t>
                      </a:r>
                      <a:r>
                        <a:rPr lang="tr-TR" sz="1800" kern="1200" dirty="0">
                          <a:effectLst/>
                          <a:latin typeface="+mn-lt"/>
                          <a:ea typeface="Times New Roman"/>
                        </a:rPr>
                        <a:t>veya ilçesinde bulunan Rehberlik ve Araştırma Merkezleri (RAM), Bilim ve Sanat Merkezleri (BİLSEM),  Halk Eğitim Merkezleri (HEM)  gibi farklı eğitim kurumları ve okul türlerinde gözlem yapar ve işleyiş farklılıkları hakkında bilgi sahibi olur.</a:t>
                      </a:r>
                      <a:endParaRPr lang="tr-TR" sz="1800" dirty="0">
                        <a:effectLst/>
                        <a:latin typeface="+mn-lt"/>
                        <a:ea typeface="Times New Roman"/>
                      </a:endParaRPr>
                    </a:p>
                    <a:p>
                      <a:pPr algn="l">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txBody>
                  <a:tcPr marL="68580" marR="68580" marT="0" marB="0"/>
                </a:tc>
                <a:tc>
                  <a:txBody>
                    <a:bodyPr/>
                    <a:lstStyle/>
                    <a:p>
                      <a:pPr algn="l">
                        <a:lnSpc>
                          <a:spcPct val="115000"/>
                        </a:lnSpc>
                        <a:spcAft>
                          <a:spcPts val="1200"/>
                        </a:spcAft>
                      </a:pPr>
                      <a:endParaRPr lang="tr-TR" sz="1800" kern="1200" dirty="0" smtClean="0">
                        <a:effectLst/>
                        <a:latin typeface="+mn-lt"/>
                        <a:ea typeface="Times New Roman"/>
                      </a:endParaRPr>
                    </a:p>
                    <a:p>
                      <a:pPr algn="l">
                        <a:lnSpc>
                          <a:spcPct val="115000"/>
                        </a:lnSpc>
                        <a:spcAft>
                          <a:spcPts val="1200"/>
                        </a:spcAft>
                      </a:pPr>
                      <a:r>
                        <a:rPr lang="tr-TR" sz="1800" kern="1200" dirty="0" smtClean="0">
                          <a:effectLst/>
                          <a:latin typeface="+mn-lt"/>
                          <a:ea typeface="Times New Roman"/>
                        </a:rPr>
                        <a:t>Bu </a:t>
                      </a:r>
                      <a:r>
                        <a:rPr lang="tr-TR" sz="1800" kern="1200" dirty="0">
                          <a:effectLst/>
                          <a:latin typeface="+mn-lt"/>
                          <a:ea typeface="Times New Roman"/>
                        </a:rPr>
                        <a:t>faaliyetler il/ilçe milli eğitim müdürlüklerinin koordinasyonunda grup faaliyetleri olarak yürütülecektir.</a:t>
                      </a:r>
                      <a:endParaRPr lang="tr-TR" sz="1800" dirty="0">
                        <a:effectLst/>
                        <a:latin typeface="+mn-lt"/>
                        <a:ea typeface="Times New Roman"/>
                      </a:endParaRPr>
                    </a:p>
                  </a:txBody>
                  <a:tcPr marL="68580" marR="68580" marT="0" marB="0"/>
                </a:tc>
                <a:tc>
                  <a:txBody>
                    <a:bodyPr/>
                    <a:lstStyle/>
                    <a:p>
                      <a:pPr algn="l">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p>
                      <a:pPr algn="l">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p>
                      <a:pPr algn="ctr">
                        <a:lnSpc>
                          <a:spcPct val="115000"/>
                        </a:lnSpc>
                        <a:spcAft>
                          <a:spcPts val="1200"/>
                        </a:spcAft>
                      </a:pPr>
                      <a:r>
                        <a:rPr lang="tr-TR" sz="1800" kern="1200" dirty="0" smtClean="0">
                          <a:effectLst/>
                          <a:latin typeface="+mn-lt"/>
                          <a:ea typeface="Times New Roman"/>
                        </a:rPr>
                        <a:t>18</a:t>
                      </a:r>
                      <a:endParaRPr lang="tr-TR" sz="1800" dirty="0">
                        <a:effectLst/>
                        <a:latin typeface="+mn-lt"/>
                        <a:ea typeface="Times New Roman"/>
                      </a:endParaRPr>
                    </a:p>
                  </a:txBody>
                  <a:tcPr marL="68580" marR="68580" marT="0" marB="0"/>
                </a:tc>
              </a:tr>
            </a:tbl>
          </a:graphicData>
        </a:graphic>
      </p:graphicFrame>
      <p:sp>
        <p:nvSpPr>
          <p:cNvPr id="4" name="3 Altbilgi Yer Tutucusu"/>
          <p:cNvSpPr>
            <a:spLocks noGrp="1"/>
          </p:cNvSpPr>
          <p:nvPr>
            <p:ph type="ftr" sz="quarter" idx="10"/>
          </p:nvPr>
        </p:nvSpPr>
        <p:spPr/>
        <p:txBody>
          <a:bodyPr/>
          <a:lstStyle/>
          <a:p>
            <a:pPr>
              <a:defRPr/>
            </a:pPr>
            <a:r>
              <a:rPr lang="tr-TR" dirty="0" smtClean="0"/>
              <a:t>Yetiştirme Süreci Şubat 2016</a:t>
            </a:r>
            <a:endParaRPr lang="tr-T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0" y="1"/>
          <a:ext cx="9144001" cy="6734503"/>
        </p:xfrm>
        <a:graphic>
          <a:graphicData uri="http://schemas.openxmlformats.org/drawingml/2006/table">
            <a:tbl>
              <a:tblPr firstRow="1" bandRow="1">
                <a:tableStyleId>{5C22544A-7EE6-4342-B048-85BDC9FD1C3A}</a:tableStyleId>
              </a:tblPr>
              <a:tblGrid>
                <a:gridCol w="1854926"/>
                <a:gridCol w="4127863"/>
                <a:gridCol w="2299062"/>
                <a:gridCol w="862150"/>
              </a:tblGrid>
              <a:tr h="9588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endParaRPr lang="tr-TR"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sz="1800" dirty="0" smtClean="0">
                        <a:solidFill>
                          <a:schemeClr val="tx1"/>
                        </a:solidFill>
                      </a:endParaRPr>
                    </a:p>
                    <a:p>
                      <a:endParaRPr lang="tr-TR"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sz="1800" dirty="0" smtClean="0">
                        <a:solidFill>
                          <a:schemeClr val="tx1"/>
                        </a:solidFill>
                      </a:endParaRPr>
                    </a:p>
                    <a:p>
                      <a:endParaRPr lang="tr-TR"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SÜRE</a:t>
                      </a:r>
                      <a:endParaRPr lang="tr-TR" sz="1800" dirty="0" smtClean="0">
                        <a:solidFill>
                          <a:schemeClr val="tx1"/>
                        </a:solidFill>
                        <a:effectLst/>
                        <a:latin typeface="+mn-lt"/>
                        <a:ea typeface="Times New Roman"/>
                      </a:endParaRPr>
                    </a:p>
                    <a:p>
                      <a:endParaRPr lang="tr-TR" sz="1800" dirty="0"/>
                    </a:p>
                  </a:txBody>
                  <a:tcPr/>
                </a:tc>
              </a:tr>
              <a:tr h="2489779">
                <a:tc>
                  <a:txBody>
                    <a:bodyPr/>
                    <a:lstStyle/>
                    <a:p>
                      <a:pPr algn="ctr">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r>
                        <a:rPr lang="tr-TR" sz="1800" kern="1200" dirty="0" smtClean="0">
                          <a:effectLst/>
                          <a:latin typeface="+mn-lt"/>
                          <a:ea typeface="Times New Roman"/>
                        </a:rPr>
                        <a:t>Tecrübeyle </a:t>
                      </a:r>
                      <a:r>
                        <a:rPr lang="tr-TR" sz="1800" kern="1200" dirty="0">
                          <a:effectLst/>
                          <a:latin typeface="+mn-lt"/>
                          <a:ea typeface="Times New Roman"/>
                        </a:rPr>
                        <a:t>buluşma</a:t>
                      </a:r>
                      <a:endParaRPr lang="tr-TR" sz="1800" dirty="0">
                        <a:effectLst/>
                        <a:latin typeface="+mn-lt"/>
                        <a:ea typeface="Times New Roman"/>
                      </a:endParaRPr>
                    </a:p>
                    <a:p>
                      <a:pPr algn="ct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txBody>
                  <a:tcPr marL="63458" marR="63458" marT="0" marB="0"/>
                </a:tc>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Emekli </a:t>
                      </a:r>
                      <a:r>
                        <a:rPr lang="tr-TR" sz="1800" kern="1200" dirty="0">
                          <a:effectLst/>
                          <a:latin typeface="+mn-lt"/>
                          <a:ea typeface="Times New Roman"/>
                        </a:rPr>
                        <a:t>öğretmenler ve eğitime gönül vermiş şahıslarla bir araya gelerek tecrübelerinden istifade eder.</a:t>
                      </a:r>
                      <a:endParaRPr lang="tr-TR" sz="1800" dirty="0">
                        <a:effectLst/>
                        <a:latin typeface="+mn-lt"/>
                        <a:ea typeface="Times New Roman"/>
                      </a:endParaRPr>
                    </a:p>
                    <a:p>
                      <a:pP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txBody>
                  <a:tcPr marL="63458" marR="63458" marT="0" marB="0"/>
                </a:tc>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Bu </a:t>
                      </a:r>
                      <a:r>
                        <a:rPr lang="tr-TR" sz="1800" kern="1200" dirty="0">
                          <a:effectLst/>
                          <a:latin typeface="+mn-lt"/>
                          <a:ea typeface="Times New Roman"/>
                        </a:rPr>
                        <a:t>faaliyetler il/ilçe milli eğitim müdürlüklerinin koordinasyonunda grup faaliyetleri olarak yürütülecektir.</a:t>
                      </a:r>
                      <a:endParaRPr lang="tr-TR" sz="1800" dirty="0">
                        <a:effectLst/>
                        <a:latin typeface="+mn-lt"/>
                        <a:ea typeface="Times New Roman"/>
                      </a:endParaRPr>
                    </a:p>
                  </a:txBody>
                  <a:tcPr marL="63458" marR="63458" marT="0" marB="0"/>
                </a:tc>
                <a:tc>
                  <a:txBody>
                    <a:bodyPr/>
                    <a:lstStyle/>
                    <a:p>
                      <a:pP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r>
                        <a:rPr lang="tr-TR" sz="1800" kern="1200" dirty="0" smtClean="0">
                          <a:effectLst/>
                          <a:latin typeface="+mn-lt"/>
                          <a:ea typeface="Times New Roman"/>
                        </a:rPr>
                        <a:t>12</a:t>
                      </a:r>
                      <a:endParaRPr lang="tr-TR" sz="1800" dirty="0">
                        <a:effectLst/>
                        <a:latin typeface="+mn-lt"/>
                        <a:ea typeface="Times New Roman"/>
                      </a:endParaRPr>
                    </a:p>
                  </a:txBody>
                  <a:tcPr marL="63458" marR="63458" marT="0" marB="0"/>
                </a:tc>
              </a:tr>
              <a:tr h="3285910">
                <a:tc>
                  <a:txBody>
                    <a:bodyPr/>
                    <a:lstStyle/>
                    <a:p>
                      <a:pPr algn="ctr">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r>
                        <a:rPr lang="tr-TR" sz="1800" kern="1200" dirty="0" smtClean="0">
                          <a:effectLst/>
                          <a:latin typeface="+mn-lt"/>
                          <a:ea typeface="Times New Roman"/>
                        </a:rPr>
                        <a:t>Gönüllülük </a:t>
                      </a:r>
                      <a:r>
                        <a:rPr lang="tr-TR" sz="1800" kern="1200" dirty="0">
                          <a:effectLst/>
                          <a:latin typeface="+mn-lt"/>
                          <a:ea typeface="Times New Roman"/>
                        </a:rPr>
                        <a:t>ve girişimcilik çalışmaları</a:t>
                      </a:r>
                      <a:endParaRPr lang="tr-TR" sz="1800" dirty="0">
                        <a:effectLst/>
                        <a:latin typeface="+mn-lt"/>
                        <a:ea typeface="Times New Roman"/>
                      </a:endParaRPr>
                    </a:p>
                  </a:txBody>
                  <a:tcPr marL="63458" marR="63458" marT="0" marB="0"/>
                </a:tc>
                <a:tc>
                  <a:txBody>
                    <a:bodyPr/>
                    <a:lstStyle/>
                    <a:p>
                      <a:pPr>
                        <a:lnSpc>
                          <a:spcPct val="115000"/>
                        </a:lnSpc>
                        <a:spcAft>
                          <a:spcPts val="1200"/>
                        </a:spcAft>
                        <a:tabLst>
                          <a:tab pos="2413635" algn="l"/>
                        </a:tabLst>
                      </a:pPr>
                      <a:endParaRPr lang="tr-TR" sz="1800" kern="1200" dirty="0" smtClean="0">
                        <a:effectLst/>
                        <a:latin typeface="+mn-lt"/>
                        <a:ea typeface="Times New Roman"/>
                      </a:endParaRPr>
                    </a:p>
                    <a:p>
                      <a:pPr>
                        <a:lnSpc>
                          <a:spcPct val="115000"/>
                        </a:lnSpc>
                        <a:spcAft>
                          <a:spcPts val="1200"/>
                        </a:spcAft>
                        <a:tabLst>
                          <a:tab pos="2413635" algn="l"/>
                        </a:tabLst>
                      </a:pPr>
                      <a:endParaRPr lang="tr-TR" sz="1800" kern="1200" dirty="0" smtClean="0">
                        <a:effectLst/>
                        <a:latin typeface="+mn-lt"/>
                        <a:ea typeface="Times New Roman"/>
                      </a:endParaRPr>
                    </a:p>
                    <a:p>
                      <a:pPr>
                        <a:lnSpc>
                          <a:spcPct val="115000"/>
                        </a:lnSpc>
                        <a:spcAft>
                          <a:spcPts val="1200"/>
                        </a:spcAft>
                        <a:tabLst>
                          <a:tab pos="2413635" algn="l"/>
                        </a:tabLst>
                      </a:pPr>
                      <a:r>
                        <a:rPr lang="tr-TR" sz="1800" kern="1200" dirty="0" smtClean="0">
                          <a:effectLst/>
                          <a:latin typeface="+mn-lt"/>
                          <a:ea typeface="Times New Roman"/>
                        </a:rPr>
                        <a:t>Topluma </a:t>
                      </a:r>
                      <a:r>
                        <a:rPr lang="tr-TR" sz="1800" kern="1200" dirty="0">
                          <a:effectLst/>
                          <a:latin typeface="+mn-lt"/>
                          <a:ea typeface="Times New Roman"/>
                        </a:rPr>
                        <a:t>hizmet uygulamaları çerçevesinde çevresindeki gönüllü kuruluşları tanır ve gönüllü çalışmalarda görev alır.</a:t>
                      </a:r>
                      <a:endParaRPr lang="tr-TR" sz="1800" dirty="0">
                        <a:effectLst/>
                        <a:latin typeface="+mn-lt"/>
                        <a:ea typeface="Times New Roman"/>
                      </a:endParaRPr>
                    </a:p>
                    <a:p>
                      <a:pPr>
                        <a:lnSpc>
                          <a:spcPct val="115000"/>
                        </a:lnSpc>
                        <a:spcAft>
                          <a:spcPts val="1200"/>
                        </a:spcAft>
                        <a:tabLst>
                          <a:tab pos="2413635" algn="l"/>
                        </a:tabLst>
                      </a:pPr>
                      <a:r>
                        <a:rPr lang="tr-TR" sz="1800" dirty="0">
                          <a:effectLst/>
                          <a:latin typeface="+mn-lt"/>
                          <a:ea typeface="Times New Roman"/>
                        </a:rPr>
                        <a:t> </a:t>
                      </a:r>
                    </a:p>
                  </a:txBody>
                  <a:tcPr marL="63458" marR="63458" marT="0" marB="0"/>
                </a:tc>
                <a:tc>
                  <a:txBody>
                    <a:bodyPr/>
                    <a:lstStyle/>
                    <a:p>
                      <a:pP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txBody>
                  <a:tcPr marL="63458" marR="63458" marT="0" marB="0"/>
                </a:tc>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gn="ctr">
                        <a:lnSpc>
                          <a:spcPct val="115000"/>
                        </a:lnSpc>
                        <a:spcAft>
                          <a:spcPts val="1200"/>
                        </a:spcAft>
                      </a:pPr>
                      <a:r>
                        <a:rPr lang="tr-TR" sz="1800" kern="1200" dirty="0" smtClean="0">
                          <a:effectLst/>
                          <a:latin typeface="+mn-lt"/>
                          <a:ea typeface="Times New Roman"/>
                        </a:rPr>
                        <a:t>12</a:t>
                      </a:r>
                      <a:endParaRPr lang="tr-TR" sz="1800" dirty="0">
                        <a:effectLst/>
                        <a:latin typeface="+mn-lt"/>
                        <a:ea typeface="Times New Roman"/>
                      </a:endParaRPr>
                    </a:p>
                  </a:txBody>
                  <a:tcPr marL="63458" marR="63458" marT="0" marB="0"/>
                </a:tc>
              </a:tr>
            </a:tbl>
          </a:graphicData>
        </a:graphic>
      </p:graphicFrame>
      <p:sp>
        <p:nvSpPr>
          <p:cNvPr id="4" name="3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1750423"/>
                <a:gridCol w="4258491"/>
                <a:gridCol w="2116183"/>
                <a:gridCol w="1018903"/>
              </a:tblGrid>
              <a:tr h="6662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ETKİNLİKLER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İŞLEYİŞ</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solidFill>
                            <a:schemeClr val="tx1"/>
                          </a:solidFill>
                          <a:effectLst/>
                          <a:latin typeface="+mn-lt"/>
                          <a:ea typeface="Times New Roman"/>
                        </a:rPr>
                        <a:t>AÇIKLAMALAR</a:t>
                      </a:r>
                      <a:endParaRPr lang="tr-TR" sz="1800" dirty="0" smtClean="0">
                        <a:solidFill>
                          <a:schemeClr val="tx1"/>
                        </a:solidFill>
                        <a:effectLst/>
                        <a:latin typeface="+mn-lt"/>
                        <a:ea typeface="Times New Roman"/>
                      </a:endParaRPr>
                    </a:p>
                    <a:p>
                      <a:pPr algn="ctr"/>
                      <a:endParaRPr lang="tr-TR" dirty="0">
                        <a:solidFill>
                          <a:schemeClr val="tx1"/>
                        </a:solidFill>
                      </a:endParaRPr>
                    </a:p>
                  </a:txBody>
                  <a:tcPr/>
                </a:tc>
                <a:tc>
                  <a:txBody>
                    <a:bodyPr/>
                    <a:lstStyle/>
                    <a:p>
                      <a:pPr algn="ctr">
                        <a:lnSpc>
                          <a:spcPct val="115000"/>
                        </a:lnSpc>
                        <a:spcAft>
                          <a:spcPts val="1200"/>
                        </a:spcAft>
                      </a:pPr>
                      <a:r>
                        <a:rPr lang="tr-TR" sz="1800" b="1" dirty="0" smtClean="0">
                          <a:solidFill>
                            <a:schemeClr val="tx1"/>
                          </a:solidFill>
                          <a:effectLst/>
                          <a:latin typeface="+mn-lt"/>
                          <a:ea typeface="Times New Roman"/>
                        </a:rPr>
                        <a:t>SÜRE</a:t>
                      </a:r>
                      <a:endParaRPr lang="tr-TR" sz="1800" dirty="0">
                        <a:solidFill>
                          <a:schemeClr val="tx1"/>
                        </a:solidFill>
                        <a:effectLst/>
                        <a:latin typeface="+mn-lt"/>
                        <a:ea typeface="Times New Roman"/>
                      </a:endParaRPr>
                    </a:p>
                  </a:txBody>
                  <a:tcPr/>
                </a:tc>
              </a:tr>
              <a:tr h="6191794">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Mesleki gelişim ve kariyer</a:t>
                      </a:r>
                      <a:endParaRPr lang="tr-TR" sz="1800" dirty="0" smtClean="0">
                        <a:effectLst/>
                        <a:latin typeface="+mn-lt"/>
                        <a:ea typeface="Times New Roman"/>
                      </a:endParaRPr>
                    </a:p>
                    <a:p>
                      <a:pPr algn="ctr">
                        <a:lnSpc>
                          <a:spcPct val="115000"/>
                        </a:lnSpc>
                        <a:spcAft>
                          <a:spcPts val="1200"/>
                        </a:spcAft>
                      </a:pPr>
                      <a:r>
                        <a:rPr lang="tr-TR" sz="1800" kern="1200" dirty="0" smtClean="0">
                          <a:effectLst/>
                          <a:latin typeface="+mn-lt"/>
                          <a:ea typeface="Times New Roman"/>
                        </a:rPr>
                        <a:t> </a:t>
                      </a:r>
                      <a:endParaRPr lang="tr-TR" dirty="0"/>
                    </a:p>
                  </a:txBody>
                  <a:tcPr/>
                </a:tc>
                <a:tc>
                  <a:txBody>
                    <a:bodyPr/>
                    <a:lstStyle/>
                    <a:p>
                      <a:pPr marL="342900" lvl="0" indent="-342900">
                        <a:lnSpc>
                          <a:spcPct val="115000"/>
                        </a:lnSpc>
                        <a:spcAft>
                          <a:spcPts val="1200"/>
                        </a:spcAft>
                        <a:buFont typeface="+mj-lt"/>
                        <a:buAutoNum type="arabicPeriod"/>
                        <a:tabLst>
                          <a:tab pos="292100" algn="l"/>
                        </a:tabLst>
                      </a:pPr>
                      <a:r>
                        <a:rPr lang="tr-TR" sz="1800" kern="1200" dirty="0" smtClean="0">
                          <a:effectLst/>
                          <a:latin typeface="+mn-lt"/>
                          <a:ea typeface="Times New Roman"/>
                          <a:cs typeface="Times New Roman"/>
                        </a:rPr>
                        <a:t>Üniversiteler, alanıyla ilgili kuruluşlar, Halk Eğitim Merkezleri, Özel Kurumlar ve </a:t>
                      </a:r>
                      <a:r>
                        <a:rPr lang="tr-TR" sz="1800" kern="1200" dirty="0" err="1" smtClean="0">
                          <a:effectLst/>
                          <a:latin typeface="+mn-lt"/>
                          <a:ea typeface="Times New Roman"/>
                          <a:cs typeface="Times New Roman"/>
                        </a:rPr>
                        <a:t>STK'ların</a:t>
                      </a:r>
                      <a:r>
                        <a:rPr lang="tr-TR" sz="1800" kern="1200" dirty="0" smtClean="0">
                          <a:effectLst/>
                          <a:latin typeface="+mn-lt"/>
                          <a:ea typeface="Times New Roman"/>
                          <a:cs typeface="Times New Roman"/>
                        </a:rPr>
                        <a:t> mesleki, sosyal ve kişisel gelişimine katkı sağlayacak imkânlarını tanır.</a:t>
                      </a:r>
                      <a:endParaRPr lang="tr-TR" sz="1800" dirty="0" smtClean="0">
                        <a:effectLst/>
                        <a:latin typeface="+mn-lt"/>
                        <a:ea typeface="Times New Roman"/>
                        <a:cs typeface="Times New Roman"/>
                      </a:endParaRPr>
                    </a:p>
                    <a:p>
                      <a:pPr marL="342900" lvl="0" indent="-342900">
                        <a:lnSpc>
                          <a:spcPct val="115000"/>
                        </a:lnSpc>
                        <a:spcAft>
                          <a:spcPts val="1200"/>
                        </a:spcAft>
                        <a:buFont typeface="+mj-lt"/>
                        <a:buAutoNum type="arabicPeriod"/>
                        <a:tabLst>
                          <a:tab pos="292100" algn="l"/>
                        </a:tabLst>
                      </a:pPr>
                      <a:r>
                        <a:rPr lang="tr-TR" sz="1800" kern="1200" dirty="0" smtClean="0">
                          <a:effectLst/>
                          <a:latin typeface="+mn-lt"/>
                          <a:ea typeface="Times New Roman"/>
                          <a:cs typeface="Times New Roman"/>
                        </a:rPr>
                        <a:t>Bilimsel toplantılara katılır (konferans, sempozyum, panel, bildiri ve poster sunma vb.)</a:t>
                      </a:r>
                      <a:endParaRPr lang="tr-TR" sz="1800" dirty="0" smtClean="0">
                        <a:effectLst/>
                        <a:latin typeface="+mn-lt"/>
                        <a:ea typeface="Times New Roman"/>
                        <a:cs typeface="Times New Roman"/>
                      </a:endParaRPr>
                    </a:p>
                    <a:p>
                      <a:pPr marL="342900" lvl="0" indent="-342900">
                        <a:lnSpc>
                          <a:spcPct val="115000"/>
                        </a:lnSpc>
                        <a:spcAft>
                          <a:spcPts val="1200"/>
                        </a:spcAft>
                        <a:buFont typeface="+mj-lt"/>
                        <a:buAutoNum type="arabicPeriod"/>
                        <a:tabLst>
                          <a:tab pos="292100" algn="l"/>
                        </a:tabLst>
                      </a:pPr>
                      <a:r>
                        <a:rPr lang="tr-TR" sz="1800" kern="1200" dirty="0" smtClean="0">
                          <a:effectLst/>
                          <a:latin typeface="+mn-lt"/>
                          <a:ea typeface="Times New Roman"/>
                          <a:cs typeface="Times New Roman"/>
                        </a:rPr>
                        <a:t>Sanatsal etkinliklere katılır (sergi, tiyatro, sinema, vb. sanatsal etkinliklerden haberdar olur ve katılır)</a:t>
                      </a:r>
                      <a:endParaRPr lang="tr-TR" sz="1800" dirty="0">
                        <a:effectLst/>
                        <a:latin typeface="+mn-lt"/>
                        <a:ea typeface="Times New Roman"/>
                        <a:cs typeface="Times New Roman"/>
                      </a:endParaRPr>
                    </a:p>
                  </a:txBody>
                  <a:tcPr/>
                </a:tc>
                <a:tc>
                  <a:txBody>
                    <a:bodyPr/>
                    <a:lstStyle/>
                    <a:p>
                      <a:endParaRPr lang="tr-TR" dirty="0"/>
                    </a:p>
                  </a:txBody>
                  <a:tcPr/>
                </a:tc>
                <a:tc>
                  <a:txBody>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pPr algn="ctr"/>
                      <a:r>
                        <a:rPr lang="tr-TR" dirty="0" smtClean="0"/>
                        <a:t>12</a:t>
                      </a:r>
                      <a:endParaRPr lang="tr-TR" dirty="0"/>
                    </a:p>
                  </a:txBody>
                  <a:tcPr/>
                </a:tc>
              </a:tr>
            </a:tbl>
          </a:graphicData>
        </a:graphic>
      </p:graphicFrame>
      <p:sp>
        <p:nvSpPr>
          <p:cNvPr id="5" name="4 Altbilgi Yer Tutucusu"/>
          <p:cNvSpPr>
            <a:spLocks noGrp="1"/>
          </p:cNvSpPr>
          <p:nvPr>
            <p:ph type="ftr" sz="quarter" idx="10"/>
          </p:nvPr>
        </p:nvSpPr>
        <p:spPr/>
        <p:txBody>
          <a:bodyPr/>
          <a:lstStyle/>
          <a:p>
            <a:pPr>
              <a:defRPr/>
            </a:pPr>
            <a:endParaRPr lang="tr-T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0" y="1"/>
          <a:ext cx="9144001" cy="6734503"/>
        </p:xfrm>
        <a:graphic>
          <a:graphicData uri="http://schemas.openxmlformats.org/drawingml/2006/table">
            <a:tbl>
              <a:tblPr firstRow="1" bandRow="1">
                <a:tableStyleId>{5C22544A-7EE6-4342-B048-85BDC9FD1C3A}</a:tableStyleId>
              </a:tblPr>
              <a:tblGrid>
                <a:gridCol w="1854926"/>
                <a:gridCol w="4127863"/>
                <a:gridCol w="2299062"/>
                <a:gridCol w="862150"/>
              </a:tblGrid>
              <a:tr h="958814">
                <a:tc>
                  <a:txBody>
                    <a:bodyPr/>
                    <a:lstStyle/>
                    <a:p>
                      <a:endParaRPr lang="tr-TR" sz="1800" dirty="0"/>
                    </a:p>
                  </a:txBody>
                  <a:tcPr/>
                </a:tc>
                <a:tc>
                  <a:txBody>
                    <a:bodyPr/>
                    <a:lstStyle/>
                    <a:p>
                      <a:pPr algn="ctr"/>
                      <a:endParaRPr lang="tr-TR" sz="1800" dirty="0" smtClean="0">
                        <a:solidFill>
                          <a:schemeClr val="tx1"/>
                        </a:solidFill>
                      </a:endParaRPr>
                    </a:p>
                    <a:p>
                      <a:endParaRPr lang="tr-TR" sz="1800" dirty="0"/>
                    </a:p>
                  </a:txBody>
                  <a:tcPr/>
                </a:tc>
                <a:tc>
                  <a:txBody>
                    <a:bodyPr/>
                    <a:lstStyle/>
                    <a:p>
                      <a:endParaRPr lang="tr-TR" dirty="0" smtClean="0"/>
                    </a:p>
                    <a:p>
                      <a:r>
                        <a:rPr lang="tr-TR" dirty="0" smtClean="0"/>
                        <a:t>Toplam Süre (Saat)</a:t>
                      </a:r>
                      <a:endParaRPr lang="tr-TR" dirty="0"/>
                    </a:p>
                  </a:txBody>
                  <a:tcPr/>
                </a:tc>
                <a:tc>
                  <a:txBody>
                    <a:bodyPr/>
                    <a:lstStyle/>
                    <a:p>
                      <a:endParaRPr lang="tr-TR" dirty="0" smtClean="0"/>
                    </a:p>
                    <a:p>
                      <a:r>
                        <a:rPr lang="tr-TR" dirty="0" smtClean="0"/>
                        <a:t>414</a:t>
                      </a:r>
                      <a:endParaRPr lang="tr-TR" dirty="0"/>
                    </a:p>
                  </a:txBody>
                  <a:tcPr/>
                </a:tc>
              </a:tr>
              <a:tr h="2489779">
                <a:tc>
                  <a:txBody>
                    <a:bodyPr/>
                    <a:lstStyle/>
                    <a:p>
                      <a:pPr>
                        <a:lnSpc>
                          <a:spcPct val="115000"/>
                        </a:lnSpc>
                        <a:spcAft>
                          <a:spcPts val="1200"/>
                        </a:spcAft>
                      </a:pPr>
                      <a:endParaRPr lang="tr-TR" sz="1800" b="0" kern="1200" dirty="0">
                        <a:solidFill>
                          <a:schemeClr val="dk1"/>
                        </a:solidFill>
                        <a:effectLst/>
                        <a:latin typeface="+mn-lt"/>
                        <a:ea typeface="Times New Roman"/>
                      </a:endParaRPr>
                    </a:p>
                    <a:p>
                      <a:pPr>
                        <a:lnSpc>
                          <a:spcPct val="115000"/>
                        </a:lnSpc>
                        <a:spcAft>
                          <a:spcPts val="1200"/>
                        </a:spcAft>
                      </a:pPr>
                      <a:endParaRPr lang="tr-TR" sz="1800" b="0" kern="1200" dirty="0" smtClean="0">
                        <a:solidFill>
                          <a:schemeClr val="dk1"/>
                        </a:solidFill>
                        <a:effectLst/>
                        <a:latin typeface="+mn-lt"/>
                        <a:ea typeface="Times New Roman"/>
                      </a:endParaRPr>
                    </a:p>
                    <a:p>
                      <a:pPr>
                        <a:lnSpc>
                          <a:spcPct val="115000"/>
                        </a:lnSpc>
                        <a:spcAft>
                          <a:spcPts val="1200"/>
                        </a:spcAft>
                      </a:pPr>
                      <a:r>
                        <a:rPr lang="tr-TR" sz="1800" b="0" kern="1200" dirty="0" smtClean="0">
                          <a:solidFill>
                            <a:schemeClr val="dk1"/>
                          </a:solidFill>
                          <a:effectLst/>
                          <a:latin typeface="+mn-lt"/>
                          <a:ea typeface="Times New Roman"/>
                        </a:rPr>
                        <a:t>Kitap</a:t>
                      </a:r>
                      <a:r>
                        <a:rPr lang="tr-TR" sz="1800" b="0" kern="1200" baseline="0" dirty="0" smtClean="0">
                          <a:solidFill>
                            <a:schemeClr val="dk1"/>
                          </a:solidFill>
                          <a:effectLst/>
                          <a:latin typeface="+mn-lt"/>
                          <a:ea typeface="Times New Roman"/>
                        </a:rPr>
                        <a:t> Okuma</a:t>
                      </a:r>
                      <a:endParaRPr lang="tr-TR" sz="1800" b="1" dirty="0" smtClean="0">
                        <a:solidFill>
                          <a:schemeClr val="tx1"/>
                        </a:solidFill>
                        <a:effectLst/>
                        <a:latin typeface="+mn-lt"/>
                        <a:ea typeface="Times New Roman"/>
                        <a:hlinkClick r:id="rId2" action="ppaction://hlinkfile"/>
                      </a:endParaRPr>
                    </a:p>
                    <a:p>
                      <a:pPr>
                        <a:lnSpc>
                          <a:spcPct val="115000"/>
                        </a:lnSpc>
                        <a:spcAft>
                          <a:spcPts val="1200"/>
                        </a:spcAft>
                      </a:pPr>
                      <a:r>
                        <a:rPr lang="tr-TR" sz="1800" kern="1200" dirty="0">
                          <a:effectLst/>
                          <a:latin typeface="+mn-lt"/>
                          <a:ea typeface="Times New Roman"/>
                          <a:hlinkClick r:id="rId2" action="ppaction://hlinkfile"/>
                        </a:rPr>
                        <a:t> </a:t>
                      </a:r>
                      <a:endParaRPr lang="tr-TR" sz="1800" dirty="0">
                        <a:effectLst/>
                        <a:latin typeface="+mn-lt"/>
                        <a:ea typeface="Times New Roman"/>
                      </a:endParaRPr>
                    </a:p>
                  </a:txBody>
                  <a:tcPr marL="68580" marR="68580" marT="0" marB="0"/>
                </a:tc>
                <a:tc>
                  <a:txBody>
                    <a:bodyPr/>
                    <a:lstStyle/>
                    <a:p>
                      <a:endParaRPr lang="tr-TR" sz="1800" kern="1200" dirty="0" smtClean="0">
                        <a:effectLst/>
                        <a:latin typeface="+mn-lt"/>
                        <a:ea typeface="Times New Roman"/>
                      </a:endParaRPr>
                    </a:p>
                    <a:p>
                      <a:endParaRPr lang="tr-TR" sz="1800" kern="1200" dirty="0" smtClean="0">
                        <a:effectLst/>
                        <a:latin typeface="+mn-lt"/>
                        <a:ea typeface="Times New Roman"/>
                      </a:endParaRPr>
                    </a:p>
                    <a:p>
                      <a:r>
                        <a:rPr lang="tr-TR" sz="1800" kern="1200" dirty="0" smtClean="0">
                          <a:effectLst/>
                          <a:latin typeface="+mn-lt"/>
                          <a:ea typeface="Times New Roman"/>
                        </a:rPr>
                        <a:t>Yetiştirme </a:t>
                      </a:r>
                      <a:r>
                        <a:rPr lang="tr-TR" sz="1800" kern="1200" dirty="0">
                          <a:effectLst/>
                          <a:latin typeface="+mn-lt"/>
                          <a:ea typeface="Times New Roman"/>
                        </a:rPr>
                        <a:t>programı süresince eğitim ve öğretmenlikle ilgili okuduğu kitaplarla ilgili düşüncelerini kitap okuma değerlendirme formuna </a:t>
                      </a:r>
                      <a:r>
                        <a:rPr lang="tr-TR" sz="1800" kern="1200" dirty="0" smtClean="0">
                          <a:effectLst/>
                          <a:latin typeface="+mn-lt"/>
                          <a:ea typeface="Times New Roman"/>
                        </a:rPr>
                        <a:t>(Form-5) yazarak </a:t>
                      </a:r>
                      <a:r>
                        <a:rPr lang="tr-TR" sz="1800" kern="1200" dirty="0">
                          <a:effectLst/>
                          <a:latin typeface="+mn-lt"/>
                          <a:ea typeface="Times New Roman"/>
                        </a:rPr>
                        <a:t>değerlendirir.</a:t>
                      </a:r>
                      <a:endParaRPr lang="tr-TR" sz="1800" dirty="0">
                        <a:effectLst/>
                        <a:latin typeface="+mn-lt"/>
                        <a:ea typeface="Times New Roman"/>
                      </a:endParaRPr>
                    </a:p>
                  </a:txBody>
                  <a:tcPr marL="68580" marR="68580" marT="0" marB="0"/>
                </a:tc>
                <a:tc>
                  <a:txBody>
                    <a:bodyPr/>
                    <a:lstStyle/>
                    <a:p>
                      <a:pP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txBody>
                  <a:tcPr marL="68580" marR="68580" marT="0" marB="0"/>
                </a:tc>
                <a:tc>
                  <a:txBody>
                    <a:bodyPr/>
                    <a:lstStyle/>
                    <a:p>
                      <a:pPr>
                        <a:lnSpc>
                          <a:spcPct val="115000"/>
                        </a:lnSpc>
                        <a:spcAft>
                          <a:spcPts val="1200"/>
                        </a:spcAft>
                      </a:pPr>
                      <a:r>
                        <a:rPr lang="tr-TR" sz="1800" kern="1200" dirty="0">
                          <a:effectLst/>
                          <a:latin typeface="+mn-lt"/>
                          <a:ea typeface="Times New Roman"/>
                        </a:rPr>
                        <a:t> </a:t>
                      </a:r>
                      <a:endParaRPr lang="tr-TR" sz="1800" dirty="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5 </a:t>
                      </a:r>
                      <a:r>
                        <a:rPr lang="tr-TR" sz="1800" kern="1200" dirty="0">
                          <a:effectLst/>
                          <a:latin typeface="+mn-lt"/>
                          <a:ea typeface="Times New Roman"/>
                        </a:rPr>
                        <a:t>adet</a:t>
                      </a:r>
                      <a:endParaRPr lang="tr-TR" sz="1800" dirty="0">
                        <a:effectLst/>
                        <a:latin typeface="+mn-lt"/>
                        <a:ea typeface="Times New Roman"/>
                      </a:endParaRPr>
                    </a:p>
                  </a:txBody>
                  <a:tcPr marL="68580" marR="68580" marT="0" marB="0"/>
                </a:tc>
              </a:tr>
              <a:tr h="3285910">
                <a:tc>
                  <a:txBody>
                    <a:bodyPr/>
                    <a:lstStyle/>
                    <a:p>
                      <a:endParaRPr lang="tr-TR" dirty="0" smtClean="0"/>
                    </a:p>
                    <a:p>
                      <a:endParaRPr lang="tr-TR" dirty="0" smtClean="0"/>
                    </a:p>
                    <a:p>
                      <a:endParaRPr lang="tr-TR" dirty="0" smtClean="0"/>
                    </a:p>
                    <a:p>
                      <a:endParaRPr lang="tr-TR" dirty="0" smtClean="0"/>
                    </a:p>
                    <a:p>
                      <a:r>
                        <a:rPr lang="tr-TR" dirty="0" smtClean="0"/>
                        <a:t>Film İzleme</a:t>
                      </a:r>
                      <a:endParaRPr lang="tr-TR" dirty="0"/>
                    </a:p>
                  </a:txBody>
                  <a:tcPr marL="63458" marR="63458" marT="0" marB="0"/>
                </a:tc>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Yetiştirme </a:t>
                      </a:r>
                      <a:r>
                        <a:rPr lang="tr-TR" sz="1800" kern="1200" dirty="0">
                          <a:effectLst/>
                          <a:latin typeface="+mn-lt"/>
                          <a:ea typeface="Times New Roman"/>
                        </a:rPr>
                        <a:t>programı süresince eğitim ve öğretmenlikle ilgili izlediği filmlerle ilgili düşüncelerini film izleme/değerlendirme formuna </a:t>
                      </a:r>
                      <a:r>
                        <a:rPr lang="tr-TR" sz="1800" kern="1200" dirty="0" smtClean="0">
                          <a:effectLst/>
                          <a:latin typeface="+mn-lt"/>
                          <a:ea typeface="Times New Roman"/>
                        </a:rPr>
                        <a:t>(Form-6) yazarak </a:t>
                      </a:r>
                      <a:r>
                        <a:rPr lang="tr-TR" sz="1800" kern="1200" dirty="0">
                          <a:effectLst/>
                          <a:latin typeface="+mn-lt"/>
                          <a:ea typeface="Times New Roman"/>
                        </a:rPr>
                        <a:t>değerlendirir.</a:t>
                      </a:r>
                      <a:endParaRPr lang="tr-TR" sz="1800" dirty="0">
                        <a:effectLst/>
                        <a:latin typeface="+mn-lt"/>
                        <a:ea typeface="Times New Roman"/>
                      </a:endParaRPr>
                    </a:p>
                  </a:txBody>
                  <a:tcPr marL="68580" marR="68580" marT="0" marB="0"/>
                </a:tc>
                <a:tc>
                  <a:txBody>
                    <a:bodyPr/>
                    <a:lstStyle/>
                    <a:p>
                      <a:pPr>
                        <a:lnSpc>
                          <a:spcPct val="115000"/>
                        </a:lnSpc>
                        <a:spcAft>
                          <a:spcPts val="1200"/>
                        </a:spcAft>
                      </a:pPr>
                      <a:r>
                        <a:rPr lang="tr-TR" sz="2000" kern="1200" dirty="0">
                          <a:effectLst/>
                          <a:latin typeface="Calibri"/>
                          <a:ea typeface="Times New Roman"/>
                        </a:rPr>
                        <a:t> </a:t>
                      </a:r>
                      <a:endParaRPr lang="tr-TR" sz="2000" dirty="0">
                        <a:effectLst/>
                        <a:latin typeface="Calibri"/>
                        <a:ea typeface="Times New Roman"/>
                      </a:endParaRPr>
                    </a:p>
                  </a:txBody>
                  <a:tcPr marL="68580" marR="68580" marT="0" marB="0"/>
                </a:tc>
                <a:tc>
                  <a:txBody>
                    <a:bodyPr/>
                    <a:lstStyle/>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endParaRPr lang="tr-TR" sz="1800" kern="1200" dirty="0" smtClean="0">
                        <a:effectLst/>
                        <a:latin typeface="+mn-lt"/>
                        <a:ea typeface="Times New Roman"/>
                      </a:endParaRPr>
                    </a:p>
                    <a:p>
                      <a:pPr>
                        <a:lnSpc>
                          <a:spcPct val="115000"/>
                        </a:lnSpc>
                        <a:spcAft>
                          <a:spcPts val="1200"/>
                        </a:spcAft>
                      </a:pPr>
                      <a:r>
                        <a:rPr lang="tr-TR" sz="1800" kern="1200" dirty="0" smtClean="0">
                          <a:effectLst/>
                          <a:latin typeface="+mn-lt"/>
                          <a:ea typeface="Times New Roman"/>
                        </a:rPr>
                        <a:t>10 </a:t>
                      </a:r>
                      <a:r>
                        <a:rPr lang="tr-TR" sz="1800" kern="1200" dirty="0">
                          <a:effectLst/>
                          <a:latin typeface="+mn-lt"/>
                          <a:ea typeface="Times New Roman"/>
                        </a:rPr>
                        <a:t>adet</a:t>
                      </a:r>
                      <a:endParaRPr lang="tr-TR" sz="1800" dirty="0">
                        <a:effectLst/>
                        <a:latin typeface="+mn-lt"/>
                        <a:ea typeface="Times New Roman"/>
                      </a:endParaRPr>
                    </a:p>
                  </a:txBody>
                  <a:tcPr marL="68580" marR="68580" marT="0" marB="0"/>
                </a:tc>
              </a:tr>
            </a:tbl>
          </a:graphicData>
        </a:graphic>
      </p:graphicFrame>
      <p:sp>
        <p:nvSpPr>
          <p:cNvPr id="4" name="3 Altbilgi Yer Tutucusu"/>
          <p:cNvSpPr>
            <a:spLocks noGrp="1"/>
          </p:cNvSpPr>
          <p:nvPr>
            <p:ph type="ftr" sz="quarter" idx="10"/>
          </p:nvPr>
        </p:nvSpPr>
        <p:spPr/>
        <p:txBody>
          <a:bodyPr/>
          <a:lstStyle/>
          <a:p>
            <a:pPr>
              <a:defRPr/>
            </a:pPr>
            <a:endParaRPr lang="tr-T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5"/>
          <p:cNvSpPr>
            <a:spLocks noChangeArrowheads="1"/>
          </p:cNvSpPr>
          <p:nvPr/>
        </p:nvSpPr>
        <p:spPr bwMode="auto">
          <a:xfrm>
            <a:off x="777875" y="812800"/>
            <a:ext cx="7566025" cy="5232400"/>
          </a:xfrm>
          <a:prstGeom prst="rect">
            <a:avLst/>
          </a:prstGeom>
          <a:gradFill rotWithShape="1">
            <a:gsLst>
              <a:gs pos="0">
                <a:srgbClr val="646464"/>
              </a:gs>
              <a:gs pos="100000">
                <a:schemeClr val="tx1"/>
              </a:gs>
            </a:gsLst>
            <a:lin ang="5400000" scaled="1"/>
          </a:gradFill>
          <a:ln w="9525">
            <a:noFill/>
            <a:miter lim="800000"/>
            <a:headEnd/>
            <a:tailEnd/>
          </a:ln>
        </p:spPr>
        <p:txBody>
          <a:bodyPr wrap="none" anchor="ctr"/>
          <a:lstStyle/>
          <a:p>
            <a:endParaRPr lang="tr-TR"/>
          </a:p>
        </p:txBody>
      </p:sp>
      <p:sp>
        <p:nvSpPr>
          <p:cNvPr id="56323" name="Rectangle 15"/>
          <p:cNvSpPr>
            <a:spLocks noChangeArrowheads="1"/>
          </p:cNvSpPr>
          <p:nvPr/>
        </p:nvSpPr>
        <p:spPr bwMode="auto">
          <a:xfrm>
            <a:off x="777875" y="812800"/>
            <a:ext cx="7566025" cy="4300538"/>
          </a:xfrm>
          <a:prstGeom prst="rect">
            <a:avLst/>
          </a:prstGeom>
          <a:gradFill rotWithShape="1">
            <a:gsLst>
              <a:gs pos="0">
                <a:srgbClr val="333333"/>
              </a:gs>
              <a:gs pos="100000">
                <a:srgbClr val="181818"/>
              </a:gs>
            </a:gsLst>
            <a:lin ang="5400000" scaled="1"/>
          </a:gradFill>
          <a:ln w="9525" algn="ctr">
            <a:noFill/>
            <a:miter lim="800000"/>
            <a:headEnd/>
            <a:tailEnd/>
          </a:ln>
        </p:spPr>
        <p:txBody>
          <a:bodyPr wrap="none" anchor="ctr"/>
          <a:lstStyle/>
          <a:p>
            <a:endParaRPr lang="tr-TR"/>
          </a:p>
        </p:txBody>
      </p:sp>
      <p:sp>
        <p:nvSpPr>
          <p:cNvPr id="344069" name="Rectangle 5"/>
          <p:cNvSpPr>
            <a:spLocks noChangeArrowheads="1"/>
          </p:cNvSpPr>
          <p:nvPr/>
        </p:nvSpPr>
        <p:spPr bwMode="auto">
          <a:xfrm>
            <a:off x="0" y="6045200"/>
            <a:ext cx="9144000" cy="812800"/>
          </a:xfrm>
          <a:prstGeom prst="rect">
            <a:avLst/>
          </a:prstGeom>
          <a:solidFill>
            <a:schemeClr val="tx1"/>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wrap="none" anchor="ctr"/>
          <a:lstStyle/>
          <a:p>
            <a:pPr>
              <a:defRPr/>
            </a:pPr>
            <a:endParaRPr lang="en-GB" dirty="0"/>
          </a:p>
        </p:txBody>
      </p:sp>
      <p:sp>
        <p:nvSpPr>
          <p:cNvPr id="344073" name="Rectangle 11"/>
          <p:cNvSpPr>
            <a:spLocks noChangeArrowheads="1"/>
          </p:cNvSpPr>
          <p:nvPr/>
        </p:nvSpPr>
        <p:spPr bwMode="auto">
          <a:xfrm>
            <a:off x="0" y="6038850"/>
            <a:ext cx="9144000" cy="152400"/>
          </a:xfrm>
          <a:prstGeom prst="rect">
            <a:avLst/>
          </a:prstGeom>
          <a:gradFill rotWithShape="1">
            <a:gsLst>
              <a:gs pos="0">
                <a:schemeClr val="tx1">
                  <a:gamma/>
                  <a:tint val="78824"/>
                  <a:invGamma/>
                </a:schemeClr>
              </a:gs>
              <a:gs pos="100000">
                <a:schemeClr val="tx1"/>
              </a:gs>
            </a:gsLst>
            <a:lin ang="5400000" scaled="1"/>
          </a:gradFill>
          <a:ln w="9525">
            <a:noFill/>
            <a:miter lim="800000"/>
            <a:headEnd/>
            <a:tailEnd/>
          </a:ln>
        </p:spPr>
        <p:txBody>
          <a:bodyPr wrap="none" anchor="ctr"/>
          <a:lstStyle/>
          <a:p>
            <a:pPr>
              <a:defRPr/>
            </a:pPr>
            <a:endParaRPr lang="en-GB" dirty="0"/>
          </a:p>
        </p:txBody>
      </p:sp>
      <p:sp>
        <p:nvSpPr>
          <p:cNvPr id="56328" name="Rectangle 27"/>
          <p:cNvSpPr>
            <a:spLocks noChangeArrowheads="1"/>
          </p:cNvSpPr>
          <p:nvPr/>
        </p:nvSpPr>
        <p:spPr bwMode="auto">
          <a:xfrm flipH="1" flipV="1">
            <a:off x="777875" y="5473700"/>
            <a:ext cx="7566025" cy="571500"/>
          </a:xfrm>
          <a:prstGeom prst="rect">
            <a:avLst/>
          </a:prstGeom>
          <a:gradFill rotWithShape="1">
            <a:gsLst>
              <a:gs pos="0">
                <a:srgbClr val="333333"/>
              </a:gs>
              <a:gs pos="100000">
                <a:srgbClr val="000000"/>
              </a:gs>
            </a:gsLst>
            <a:lin ang="5400000" scaled="1"/>
          </a:gradFill>
          <a:ln w="9525">
            <a:noFill/>
            <a:miter lim="800000"/>
            <a:headEnd/>
            <a:tailEnd/>
          </a:ln>
        </p:spPr>
        <p:txBody>
          <a:bodyPr rot="10800000" wrap="none" anchor="ctr"/>
          <a:lstStyle/>
          <a:p>
            <a:endParaRPr lang="en-GB"/>
          </a:p>
        </p:txBody>
      </p:sp>
      <p:sp>
        <p:nvSpPr>
          <p:cNvPr id="81933" name="Rectangle 13"/>
          <p:cNvSpPr>
            <a:spLocks noChangeArrowheads="1"/>
          </p:cNvSpPr>
          <p:nvPr/>
        </p:nvSpPr>
        <p:spPr bwMode="auto">
          <a:xfrm>
            <a:off x="0" y="0"/>
            <a:ext cx="9144000" cy="812800"/>
          </a:xfrm>
          <a:prstGeom prst="rect">
            <a:avLst/>
          </a:prstGeom>
          <a:gradFill rotWithShape="1">
            <a:gsLst>
              <a:gs pos="0">
                <a:schemeClr val="tx1">
                  <a:gamma/>
                  <a:tint val="74902"/>
                  <a:invGamma/>
                </a:schemeClr>
              </a:gs>
              <a:gs pos="100000">
                <a:schemeClr val="tx1"/>
              </a:gs>
            </a:gsLst>
            <a:lin ang="5400000" scaled="1"/>
          </a:gradFill>
          <a:ln w="9525">
            <a:solidFill>
              <a:schemeClr val="tx1"/>
            </a:solidFill>
            <a:miter lim="800000"/>
            <a:headEnd/>
            <a:tailEnd/>
          </a:ln>
          <a:effectLst/>
        </p:spPr>
        <p:txBody>
          <a:bodyPr wrap="none" anchor="ctr"/>
          <a:lstStyle/>
          <a:p>
            <a:pPr>
              <a:defRPr/>
            </a:pPr>
            <a:endParaRPr lang="de-DE" dirty="0">
              <a:latin typeface="Arial" charset="0"/>
              <a:cs typeface="Arial" charset="0"/>
            </a:endParaRPr>
          </a:p>
        </p:txBody>
      </p:sp>
      <p:sp>
        <p:nvSpPr>
          <p:cNvPr id="56330" name="Rectangle 19">
            <a:hlinkClick r:id="rId3"/>
          </p:cNvPr>
          <p:cNvSpPr>
            <a:spLocks noChangeArrowheads="1"/>
          </p:cNvSpPr>
          <p:nvPr/>
        </p:nvSpPr>
        <p:spPr bwMode="auto">
          <a:xfrm>
            <a:off x="0" y="6396038"/>
            <a:ext cx="2825750" cy="461962"/>
          </a:xfrm>
          <a:prstGeom prst="rect">
            <a:avLst/>
          </a:prstGeom>
          <a:solidFill>
            <a:schemeClr val="bg1">
              <a:alpha val="0"/>
            </a:schemeClr>
          </a:solidFill>
          <a:ln w="9525">
            <a:noFill/>
            <a:miter lim="800000"/>
            <a:headEnd/>
            <a:tailEnd/>
          </a:ln>
        </p:spPr>
        <p:txBody>
          <a:bodyPr wrap="none" anchor="ctr"/>
          <a:lstStyle/>
          <a:p>
            <a:endParaRPr lang="tr-TR"/>
          </a:p>
        </p:txBody>
      </p:sp>
      <p:pic>
        <p:nvPicPr>
          <p:cNvPr id="56331" name="Picture 16" descr="C:\Users\hakan\Documents\sinif yönetimi.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7" name="16 Dikdörtgen"/>
          <p:cNvSpPr/>
          <p:nvPr/>
        </p:nvSpPr>
        <p:spPr>
          <a:xfrm rot="20484483">
            <a:off x="1087977" y="1659593"/>
            <a:ext cx="4973086" cy="923330"/>
          </a:xfrm>
          <a:prstGeom prst="rect">
            <a:avLst/>
          </a:prstGeom>
          <a:noFill/>
        </p:spPr>
        <p:txBody>
          <a:bodyPr>
            <a:spAutoFit/>
            <a:scene3d>
              <a:camera prst="isometricLeftDown"/>
              <a:lightRig rig="threePt" dir="t"/>
            </a:scene3d>
          </a:bodyPr>
          <a:lstStyle/>
          <a:p>
            <a:pPr algn="ctr">
              <a:defRPr/>
            </a:pPr>
            <a:r>
              <a:rPr lang="tr-T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cs typeface="Arial" charset="0"/>
              </a:rPr>
              <a:t> </a:t>
            </a:r>
          </a:p>
        </p:txBody>
      </p:sp>
      <p:sp>
        <p:nvSpPr>
          <p:cNvPr id="21" name="20 Metin kutusu"/>
          <p:cNvSpPr txBox="1"/>
          <p:nvPr/>
        </p:nvSpPr>
        <p:spPr>
          <a:xfrm rot="904979">
            <a:off x="3857596" y="2226365"/>
            <a:ext cx="184731" cy="646331"/>
          </a:xfrm>
          <a:prstGeom prst="rect">
            <a:avLst/>
          </a:prstGeom>
          <a:noFill/>
          <a:scene3d>
            <a:camera prst="perspectiveHeroicExtremeRightFacing"/>
            <a:lightRig rig="threePt" dir="t"/>
          </a:scene3d>
        </p:spPr>
        <p:txBody>
          <a:bodyPr wrap="none">
            <a:spAutoFit/>
          </a:bodyPr>
          <a:lstStyle/>
          <a:p>
            <a:pPr>
              <a:defRPr/>
            </a:pPr>
            <a:endParaRPr lang="tr-TR" sz="3600" dirty="0">
              <a:latin typeface="Arial" charset="0"/>
              <a:cs typeface="Arial" charset="0"/>
            </a:endParaRPr>
          </a:p>
        </p:txBody>
      </p:sp>
      <p:sp>
        <p:nvSpPr>
          <p:cNvPr id="22" name="21 Dikdörtgen"/>
          <p:cNvSpPr/>
          <p:nvPr/>
        </p:nvSpPr>
        <p:spPr>
          <a:xfrm rot="997144">
            <a:off x="3823652" y="2182456"/>
            <a:ext cx="184730" cy="584775"/>
          </a:xfrm>
          <a:prstGeom prst="rect">
            <a:avLst/>
          </a:prstGeom>
          <a:noFill/>
          <a:scene3d>
            <a:camera prst="perspectiveHeroicExtremeRightFacing"/>
            <a:lightRig rig="threePt" dir="t"/>
          </a:scene3d>
        </p:spPr>
        <p:txBody>
          <a:bodyPr wrap="none">
            <a:spAutoFit/>
          </a:bodyPr>
          <a:lstStyle/>
          <a:p>
            <a:pPr algn="ctr">
              <a:defRPr/>
            </a:pPr>
            <a:endParaRPr lang="tr-T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
        <p:nvSpPr>
          <p:cNvPr id="23" name="22 Dikdörtgen"/>
          <p:cNvSpPr/>
          <p:nvPr/>
        </p:nvSpPr>
        <p:spPr>
          <a:xfrm rot="792961">
            <a:off x="1458757" y="1717763"/>
            <a:ext cx="4431235" cy="1938992"/>
          </a:xfrm>
          <a:prstGeom prst="rect">
            <a:avLst/>
          </a:prstGeom>
          <a:noFill/>
          <a:sp3d>
            <a:bevelT prst="relaxedInset"/>
          </a:sp3d>
        </p:spPr>
        <p:txBody>
          <a:bodyPr anchor="ctr" anchorCtr="1">
            <a:spAutoFit/>
            <a:scene3d>
              <a:camera prst="perspectiveHeroicExtremeRightFacing" fov="5100000">
                <a:rot lat="470286" lon="19834791" rev="216525"/>
              </a:camera>
              <a:lightRig rig="threePt" dir="t"/>
            </a:scene3d>
          </a:bodyPr>
          <a:lstStyle/>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Aday Öğretmenin</a:t>
            </a:r>
          </a:p>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a:t>
            </a:r>
            <a:r>
              <a:rPr lang="tr-TR" sz="2400" b="1" spc="50" dirty="0" err="1">
                <a:ln w="11430"/>
                <a:solidFill>
                  <a:srgbClr val="FF3399"/>
                </a:solidFill>
                <a:effectLst>
                  <a:outerShdw blurRad="76200" dist="50800" dir="5400000" algn="tl" rotWithShape="0">
                    <a:srgbClr val="000000">
                      <a:alpha val="65000"/>
                    </a:srgbClr>
                  </a:outerShdw>
                </a:effectLst>
                <a:latin typeface="Arial" charset="0"/>
                <a:cs typeface="Arial" charset="0"/>
              </a:rPr>
              <a:t>Hizmetiçi</a:t>
            </a: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Konu ve</a:t>
            </a:r>
          </a:p>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içerikleri</a:t>
            </a:r>
            <a:endParaRPr lang="en-US" sz="2400" dirty="0">
              <a:latin typeface="Arial" charset="0"/>
              <a:cs typeface="Arial" charset="0"/>
            </a:endParaRPr>
          </a:p>
          <a:p>
            <a:pPr algn="ctr">
              <a:defRPr/>
            </a:pPr>
            <a:r>
              <a:rPr lang="tr-TR" sz="2400" b="1" spc="50" dirty="0">
                <a:ln w="11430"/>
                <a:solidFill>
                  <a:srgbClr val="FF3399"/>
                </a:solidFill>
                <a:effectLst>
                  <a:outerShdw blurRad="76200" dist="50800" dir="5400000" algn="tl" rotWithShape="0">
                    <a:srgbClr val="000000">
                      <a:alpha val="65000"/>
                    </a:srgbClr>
                  </a:outerShdw>
                </a:effectLst>
                <a:latin typeface="Arial" charset="0"/>
                <a:cs typeface="Arial" charset="0"/>
              </a:rPr>
              <a:t> </a:t>
            </a:r>
          </a:p>
          <a:p>
            <a:pPr algn="ctr">
              <a:defRPr/>
            </a:pPr>
            <a:r>
              <a:rPr lang="tr-TR" sz="2400" b="1" spc="50" dirty="0">
                <a:ln w="11430"/>
                <a:solidFill>
                  <a:schemeClr val="bg2">
                    <a:lumMod val="50000"/>
                  </a:schemeClr>
                </a:solidFill>
                <a:effectLst>
                  <a:outerShdw blurRad="76200" dist="50800" dir="5400000" algn="tl" rotWithShape="0">
                    <a:srgbClr val="000000">
                      <a:alpha val="65000"/>
                    </a:srgbClr>
                  </a:outerShdw>
                </a:effectLst>
                <a:latin typeface="Arial" charset="0"/>
                <a:cs typeface="Arial" charset="0"/>
              </a:rPr>
              <a:t>  </a:t>
            </a:r>
            <a:endParaRPr lang="tr-T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endParaRPr>
          </a:p>
        </p:txBody>
      </p:sp>
      <p:sp>
        <p:nvSpPr>
          <p:cNvPr id="15" name="14 Altbilgi Yer Tutucusu"/>
          <p:cNvSpPr>
            <a:spLocks noGrp="1"/>
          </p:cNvSpPr>
          <p:nvPr>
            <p:ph type="ftr" sz="quarter" idx="10"/>
          </p:nvPr>
        </p:nvSpPr>
        <p:spPr/>
        <p:txBody>
          <a:bodyPr/>
          <a:lstStyle/>
          <a:p>
            <a:pPr>
              <a:defRPr/>
            </a:pPr>
            <a:endParaRPr lang="tr-TR" dirty="0"/>
          </a:p>
        </p:txBody>
      </p:sp>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20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20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fade">
                                      <p:cBhvr>
                                        <p:cTn id="17" dur="2000"/>
                                        <p:tgtEl>
                                          <p:spTgt spid="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xEl>
                                              <p:pRg st="3" end="3"/>
                                            </p:txEl>
                                          </p:spTgt>
                                        </p:tgtEl>
                                        <p:attrNameLst>
                                          <p:attrName>style.visibility</p:attrName>
                                        </p:attrNameLst>
                                      </p:cBhvr>
                                      <p:to>
                                        <p:strVal val="visible"/>
                                      </p:to>
                                    </p:set>
                                    <p:animEffect transition="in" filter="fade">
                                      <p:cBhvr>
                                        <p:cTn id="22" dur="2000"/>
                                        <p:tgtEl>
                                          <p:spTgt spid="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xEl>
                                              <p:pRg st="4" end="4"/>
                                            </p:txEl>
                                          </p:spTgt>
                                        </p:tgtEl>
                                        <p:attrNameLst>
                                          <p:attrName>style.visibility</p:attrName>
                                        </p:attrNameLst>
                                      </p:cBhvr>
                                      <p:to>
                                        <p:strVal val="visible"/>
                                      </p:to>
                                    </p:set>
                                    <p:animEffect transition="in" filter="fade">
                                      <p:cBhvr>
                                        <p:cTn id="27" dur="20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37919"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7920"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7921"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7922"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789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37912"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37914"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7915"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7916"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7917"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7918"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789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7895"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37896"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7897"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7898"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7900"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1859280" y="1295400"/>
            <a:ext cx="6705600" cy="1113971"/>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marL="742950" indent="-742950" algn="ctr">
              <a:defRPr/>
            </a:pPr>
            <a:endParaRPr lang="tr-TR" sz="2400" b="1" dirty="0">
              <a:latin typeface="Arial" charset="0"/>
              <a:cs typeface="Arial" charset="0"/>
            </a:endParaRPr>
          </a:p>
          <a:p>
            <a:pPr marL="742950" indent="-742950" algn="ctr">
              <a:defRPr/>
            </a:pPr>
            <a:r>
              <a:rPr lang="tr-TR" sz="2400" b="1" dirty="0" smtClean="0">
                <a:solidFill>
                  <a:srgbClr val="FF0000"/>
                </a:solidFill>
                <a:latin typeface="Arial" charset="0"/>
                <a:cs typeface="Arial" charset="0"/>
              </a:rPr>
              <a:t>2. Bölüm </a:t>
            </a:r>
            <a:r>
              <a:rPr lang="tr-TR" sz="2400" b="1" dirty="0" err="1" smtClean="0">
                <a:solidFill>
                  <a:srgbClr val="FF0000"/>
                </a:solidFill>
              </a:rPr>
              <a:t>Hizmetiçi</a:t>
            </a:r>
            <a:r>
              <a:rPr lang="tr-TR" sz="2400" b="1" dirty="0" smtClean="0">
                <a:solidFill>
                  <a:srgbClr val="FF0000"/>
                </a:solidFill>
              </a:rPr>
              <a:t> Eğitim Uygulamaları</a:t>
            </a:r>
            <a:endParaRPr lang="tr-TR" sz="2400" b="1" dirty="0" smtClean="0">
              <a:solidFill>
                <a:srgbClr val="FF0000"/>
              </a:solidFill>
              <a:latin typeface="Arial" charset="0"/>
              <a:cs typeface="Arial" charset="0"/>
            </a:endParaRPr>
          </a:p>
          <a:p>
            <a:pPr algn="ctr">
              <a:defRPr/>
            </a:pPr>
            <a:r>
              <a:rPr lang="tr-TR" sz="2400" b="1" dirty="0" smtClean="0">
                <a:latin typeface="Arial" charset="0"/>
                <a:cs typeface="Arial" charset="0"/>
              </a:rPr>
              <a:t>A.Genel Amaçlar</a:t>
            </a:r>
            <a:endParaRPr lang="tr-TR" sz="2400" dirty="0" smtClean="0">
              <a:latin typeface="Arial" charset="0"/>
              <a:cs typeface="Arial" charset="0"/>
            </a:endParaRPr>
          </a:p>
          <a:p>
            <a:pPr algn="ctr">
              <a:defRPr/>
            </a:pPr>
            <a:endParaRPr lang="tr-TR" sz="2400" dirty="0">
              <a:latin typeface="Arial" charset="0"/>
              <a:cs typeface="Arial" charset="0"/>
            </a:endParaRPr>
          </a:p>
        </p:txBody>
      </p:sp>
      <p:sp>
        <p:nvSpPr>
          <p:cNvPr id="37904"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7905"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7906"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7909" name="31 Dikdörtgen"/>
          <p:cNvSpPr>
            <a:spLocks noChangeArrowheads="1"/>
          </p:cNvSpPr>
          <p:nvPr/>
        </p:nvSpPr>
        <p:spPr bwMode="auto">
          <a:xfrm>
            <a:off x="1660525" y="3295650"/>
            <a:ext cx="7086600" cy="461963"/>
          </a:xfrm>
          <a:prstGeom prst="rect">
            <a:avLst/>
          </a:prstGeom>
          <a:noFill/>
          <a:ln w="9525">
            <a:noFill/>
            <a:miter lim="800000"/>
            <a:headEnd/>
            <a:tailEnd/>
          </a:ln>
        </p:spPr>
        <p:txBody>
          <a:bodyPr>
            <a:spAutoFit/>
          </a:bodyPr>
          <a:lstStyle/>
          <a:p>
            <a:endParaRPr lang="tr-TR" sz="2400">
              <a:latin typeface="Tahoma" pitchFamily="34" charset="0"/>
              <a:cs typeface="Tahoma" pitchFamily="34" charset="0"/>
            </a:endParaRPr>
          </a:p>
        </p:txBody>
      </p:sp>
      <p:sp>
        <p:nvSpPr>
          <p:cNvPr id="37911" name="31 Dikdörtgen"/>
          <p:cNvSpPr>
            <a:spLocks noChangeArrowheads="1"/>
          </p:cNvSpPr>
          <p:nvPr/>
        </p:nvSpPr>
        <p:spPr bwMode="auto">
          <a:xfrm>
            <a:off x="1676400" y="3141663"/>
            <a:ext cx="7223125" cy="461665"/>
          </a:xfrm>
          <a:prstGeom prst="rect">
            <a:avLst/>
          </a:prstGeom>
          <a:noFill/>
          <a:ln w="9525">
            <a:noFill/>
            <a:miter lim="800000"/>
            <a:headEnd/>
            <a:tailEnd/>
          </a:ln>
        </p:spPr>
        <p:txBody>
          <a:bodyPr>
            <a:spAutoFit/>
          </a:bodyPr>
          <a:lstStyle/>
          <a:p>
            <a:endParaRPr lang="tr-TR" sz="2400" dirty="0"/>
          </a:p>
        </p:txBody>
      </p:sp>
      <p:sp>
        <p:nvSpPr>
          <p:cNvPr id="33" name="32 Dikdörtgen"/>
          <p:cNvSpPr/>
          <p:nvPr/>
        </p:nvSpPr>
        <p:spPr>
          <a:xfrm>
            <a:off x="1645920" y="3024612"/>
            <a:ext cx="7197633" cy="3046988"/>
          </a:xfrm>
          <a:prstGeom prst="rect">
            <a:avLst/>
          </a:prstGeom>
        </p:spPr>
        <p:txBody>
          <a:bodyPr wrap="square">
            <a:spAutoFit/>
          </a:bodyPr>
          <a:lstStyle/>
          <a:p>
            <a:pPr marL="0" indent="0">
              <a:buNone/>
            </a:pPr>
            <a:r>
              <a:rPr lang="tr-TR" sz="2400" b="1" dirty="0" smtClean="0"/>
              <a:t>Bu programı alan aday öğretmenler,</a:t>
            </a:r>
            <a:endParaRPr lang="tr-TR" sz="2400" dirty="0" smtClean="0"/>
          </a:p>
          <a:p>
            <a:pPr lvl="0">
              <a:buFont typeface="+mj-lt"/>
              <a:buAutoNum type="arabicPeriod"/>
            </a:pPr>
            <a:r>
              <a:rPr lang="tr-TR" sz="2400" dirty="0" smtClean="0"/>
              <a:t>Öğretmenlik mesleğinin misyonunu bilir, aidiyet ve adanmışlık duygusu gelişir,</a:t>
            </a:r>
          </a:p>
          <a:p>
            <a:pPr lvl="0">
              <a:buFont typeface="+mj-lt"/>
              <a:buAutoNum type="arabicPeriod"/>
            </a:pPr>
            <a:r>
              <a:rPr lang="tr-TR" sz="2400" dirty="0" smtClean="0"/>
              <a:t>Kültür ve medeniyetimizin özündeki / temellerindeki eğitim anlayışının farkında olur,</a:t>
            </a:r>
          </a:p>
          <a:p>
            <a:pPr lvl="0">
              <a:buFont typeface="+mj-lt"/>
              <a:buAutoNum type="arabicPeriod"/>
            </a:pPr>
            <a:r>
              <a:rPr lang="tr-TR" sz="2400" dirty="0" smtClean="0"/>
              <a:t>1739 Sayılı Millî Eğitim Temel Kanununda belirtilen millî, ahlaki, insani, manevi ve kültürel değerlerimizi benimser,</a:t>
            </a:r>
            <a:endParaRPr lang="tr-TR" sz="2400" dirty="0"/>
          </a:p>
        </p:txBody>
      </p:sp>
      <p:sp>
        <p:nvSpPr>
          <p:cNvPr id="34" name="33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4201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201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201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198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4200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4200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200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200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200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201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199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199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199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199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algn="just">
              <a:lnSpc>
                <a:spcPct val="115000"/>
              </a:lnSpc>
              <a:spcAft>
                <a:spcPts val="1200"/>
              </a:spcAft>
            </a:pPr>
            <a:endParaRPr lang="tr-TR" sz="2400" dirty="0">
              <a:cs typeface="Times New Roman" panose="02020603050405020304" pitchFamily="18" charset="0"/>
            </a:endParaRPr>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199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199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199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9" name="28 Dikdörtgen"/>
          <p:cNvSpPr/>
          <p:nvPr/>
        </p:nvSpPr>
        <p:spPr>
          <a:xfrm>
            <a:off x="1584960" y="3097750"/>
            <a:ext cx="7208520" cy="480901"/>
          </a:xfrm>
          <a:prstGeom prst="rect">
            <a:avLst/>
          </a:prstGeom>
        </p:spPr>
        <p:txBody>
          <a:bodyPr wrap="square">
            <a:spAutoFit/>
          </a:bodyPr>
          <a:lstStyle/>
          <a:p>
            <a:pPr algn="just">
              <a:lnSpc>
                <a:spcPct val="115000"/>
              </a:lnSpc>
              <a:spcAft>
                <a:spcPts val="1200"/>
              </a:spcAft>
            </a:pPr>
            <a:endParaRPr lang="tr-TR" sz="2400" dirty="0">
              <a:cs typeface="Times New Roman" panose="02020603050405020304" pitchFamily="18" charset="0"/>
            </a:endParaRPr>
          </a:p>
        </p:txBody>
      </p:sp>
      <p:sp>
        <p:nvSpPr>
          <p:cNvPr id="30" name="29 Dikdörtgen"/>
          <p:cNvSpPr/>
          <p:nvPr/>
        </p:nvSpPr>
        <p:spPr>
          <a:xfrm>
            <a:off x="1752600" y="3629659"/>
            <a:ext cx="6918960" cy="480901"/>
          </a:xfrm>
          <a:prstGeom prst="rect">
            <a:avLst/>
          </a:prstGeom>
        </p:spPr>
        <p:txBody>
          <a:bodyPr wrap="square">
            <a:spAutoFit/>
          </a:bodyPr>
          <a:lstStyle/>
          <a:p>
            <a:pPr algn="just">
              <a:lnSpc>
                <a:spcPct val="115000"/>
              </a:lnSpc>
              <a:spcAft>
                <a:spcPts val="1200"/>
              </a:spcAft>
            </a:pPr>
            <a:endParaRPr lang="tr-TR" sz="2400" dirty="0">
              <a:cs typeface="Times New Roman" panose="02020603050405020304" pitchFamily="18" charset="0"/>
            </a:endParaRPr>
          </a:p>
        </p:txBody>
      </p:sp>
      <p:sp>
        <p:nvSpPr>
          <p:cNvPr id="32" name="31 Dikdörtgen"/>
          <p:cNvSpPr/>
          <p:nvPr/>
        </p:nvSpPr>
        <p:spPr>
          <a:xfrm>
            <a:off x="1541418" y="3199621"/>
            <a:ext cx="7262948" cy="2308324"/>
          </a:xfrm>
          <a:prstGeom prst="rect">
            <a:avLst/>
          </a:prstGeom>
        </p:spPr>
        <p:txBody>
          <a:bodyPr wrap="square">
            <a:spAutoFit/>
          </a:bodyPr>
          <a:lstStyle/>
          <a:p>
            <a:pPr lvl="0"/>
            <a:r>
              <a:rPr lang="tr-TR" sz="2400" dirty="0" smtClean="0"/>
              <a:t>4. Kültürel çeşitliliklerimizi ve eğitimle olan ilişkisini fark eder,</a:t>
            </a:r>
          </a:p>
          <a:p>
            <a:pPr lvl="0"/>
            <a:r>
              <a:rPr lang="tr-TR" sz="2400" dirty="0" smtClean="0"/>
              <a:t>5. Öğretmenlik uygulamalarına yönelik bilgi ve becerileri gelişir,</a:t>
            </a:r>
          </a:p>
          <a:p>
            <a:pPr lvl="0"/>
            <a:r>
              <a:rPr lang="tr-TR" sz="2400" dirty="0" smtClean="0"/>
              <a:t>6. Millî eğitimin genel politikalarını, güncel önceliklerini ve uygulamalarını bilir,</a:t>
            </a:r>
          </a:p>
        </p:txBody>
      </p:sp>
      <p:sp>
        <p:nvSpPr>
          <p:cNvPr id="33" name="32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13"/>
          <p:cNvGrpSpPr>
            <a:grpSpLocks/>
          </p:cNvGrpSpPr>
          <p:nvPr/>
        </p:nvGrpSpPr>
        <p:grpSpPr bwMode="auto">
          <a:xfrm>
            <a:off x="0" y="871538"/>
            <a:ext cx="9144000" cy="5726112"/>
            <a:chOff x="0" y="0"/>
            <a:chExt cx="5760" cy="3747"/>
          </a:xfrm>
        </p:grpSpPr>
        <p:sp>
          <p:nvSpPr>
            <p:cNvPr id="4712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712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712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713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710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7108" name="Group 26"/>
          <p:cNvGrpSpPr>
            <a:grpSpLocks/>
          </p:cNvGrpSpPr>
          <p:nvPr/>
        </p:nvGrpSpPr>
        <p:grpSpPr bwMode="auto">
          <a:xfrm>
            <a:off x="0" y="869950"/>
            <a:ext cx="2339975" cy="5522913"/>
            <a:chOff x="6408" y="661"/>
            <a:chExt cx="1718" cy="4055"/>
          </a:xfrm>
        </p:grpSpPr>
        <p:sp>
          <p:nvSpPr>
            <p:cNvPr id="47120"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7121" name="Group 28"/>
            <p:cNvGrpSpPr>
              <a:grpSpLocks/>
            </p:cNvGrpSpPr>
            <p:nvPr/>
          </p:nvGrpSpPr>
          <p:grpSpPr bwMode="auto">
            <a:xfrm>
              <a:off x="6408" y="661"/>
              <a:ext cx="1718" cy="3327"/>
              <a:chOff x="6408" y="661"/>
              <a:chExt cx="1718" cy="3327"/>
            </a:xfrm>
          </p:grpSpPr>
          <p:sp>
            <p:nvSpPr>
              <p:cNvPr id="47122"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7123"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7124"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7125"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7126"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711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7111"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7112"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7113"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7115"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7116"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7117"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7118"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7" name="26 Dikdörtgen"/>
          <p:cNvSpPr/>
          <p:nvPr/>
        </p:nvSpPr>
        <p:spPr>
          <a:xfrm>
            <a:off x="1593668" y="3187337"/>
            <a:ext cx="7158445" cy="1569660"/>
          </a:xfrm>
          <a:prstGeom prst="rect">
            <a:avLst/>
          </a:prstGeom>
        </p:spPr>
        <p:txBody>
          <a:bodyPr wrap="square">
            <a:spAutoFit/>
          </a:bodyPr>
          <a:lstStyle/>
          <a:p>
            <a:pPr lvl="0"/>
            <a:r>
              <a:rPr lang="tr-TR" sz="2400" dirty="0" smtClean="0"/>
              <a:t>7. Öğrenme süreçleri ve eğitim etkinlikleri ile ilgili model uygulamaları kavrar.</a:t>
            </a:r>
          </a:p>
          <a:p>
            <a:pPr lvl="0"/>
            <a:r>
              <a:rPr lang="tr-TR" sz="2400" dirty="0" smtClean="0"/>
              <a:t>8.Eğitim ve öğretim ile ilgili mevzuattaki temel konuları bilir.</a:t>
            </a:r>
            <a:endParaRPr lang="tr-TR" sz="2400" dirty="0"/>
          </a:p>
        </p:txBody>
      </p:sp>
      <p:sp>
        <p:nvSpPr>
          <p:cNvPr id="28" name="27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871538"/>
            <a:ext cx="9144000" cy="5726112"/>
            <a:chOff x="0" y="0"/>
            <a:chExt cx="5760" cy="3747"/>
          </a:xfrm>
        </p:grpSpPr>
        <p:sp>
          <p:nvSpPr>
            <p:cNvPr id="34846"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4847"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34848"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34849"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34819"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3" name="Group 26"/>
          <p:cNvGrpSpPr>
            <a:grpSpLocks/>
          </p:cNvGrpSpPr>
          <p:nvPr/>
        </p:nvGrpSpPr>
        <p:grpSpPr bwMode="auto">
          <a:xfrm>
            <a:off x="0" y="869950"/>
            <a:ext cx="2339975" cy="5522913"/>
            <a:chOff x="6408" y="661"/>
            <a:chExt cx="1718" cy="4055"/>
          </a:xfrm>
        </p:grpSpPr>
        <p:sp>
          <p:nvSpPr>
            <p:cNvPr id="34839"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 name="Group 28"/>
            <p:cNvGrpSpPr>
              <a:grpSpLocks/>
            </p:cNvGrpSpPr>
            <p:nvPr/>
          </p:nvGrpSpPr>
          <p:grpSpPr bwMode="auto">
            <a:xfrm>
              <a:off x="6408" y="661"/>
              <a:ext cx="1718" cy="3327"/>
              <a:chOff x="6408" y="661"/>
              <a:chExt cx="1718" cy="3327"/>
            </a:xfrm>
          </p:grpSpPr>
          <p:sp>
            <p:nvSpPr>
              <p:cNvPr id="34841"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34842"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34843"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34844"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34845"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34822"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34823" name="Rectangle 37"/>
          <p:cNvSpPr>
            <a:spLocks noChangeArrowheads="1"/>
          </p:cNvSpPr>
          <p:nvPr/>
        </p:nvSpPr>
        <p:spPr bwMode="auto">
          <a:xfrm>
            <a:off x="3981450" y="1655763"/>
            <a:ext cx="249238" cy="369887"/>
          </a:xfrm>
          <a:prstGeom prst="rect">
            <a:avLst/>
          </a:prstGeom>
          <a:noFill/>
          <a:ln w="9525">
            <a:noFill/>
            <a:miter lim="800000"/>
            <a:headEnd/>
            <a:tailEnd/>
          </a:ln>
        </p:spPr>
        <p:txBody>
          <a:bodyPr wrap="none">
            <a:spAutoFit/>
          </a:bodyPr>
          <a:lstStyle/>
          <a:p>
            <a:r>
              <a:rPr lang="en-GB">
                <a:solidFill>
                  <a:schemeClr val="bg1"/>
                </a:solidFill>
              </a:rPr>
              <a:t>.</a:t>
            </a:r>
          </a:p>
        </p:txBody>
      </p:sp>
      <p:sp>
        <p:nvSpPr>
          <p:cNvPr id="3482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34825"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34826"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34828"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26" name="Rectangle 29"/>
          <p:cNvSpPr>
            <a:spLocks noChangeArrowheads="1"/>
          </p:cNvSpPr>
          <p:nvPr/>
        </p:nvSpPr>
        <p:spPr bwMode="auto">
          <a:xfrm>
            <a:off x="2017486" y="1440243"/>
            <a:ext cx="6400800" cy="969128"/>
          </a:xfrm>
          <a:prstGeom prst="rect">
            <a:avLst/>
          </a:prstGeom>
          <a:solidFill>
            <a:schemeClr val="tx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marL="0" lvl="0" indent="0">
              <a:buNone/>
            </a:pPr>
            <a:r>
              <a:rPr lang="tr-TR" sz="2400" b="1" dirty="0" smtClean="0"/>
              <a:t>B. Uygulama İle İlgili Açıklamalar</a:t>
            </a:r>
            <a:endParaRPr lang="tr-TR" sz="2400" dirty="0"/>
          </a:p>
        </p:txBody>
      </p:sp>
      <p:sp>
        <p:nvSpPr>
          <p:cNvPr id="34832"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34833"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34834"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34837" name="31 Dikdörtgen"/>
          <p:cNvSpPr>
            <a:spLocks noChangeArrowheads="1"/>
          </p:cNvSpPr>
          <p:nvPr/>
        </p:nvSpPr>
        <p:spPr bwMode="auto">
          <a:xfrm>
            <a:off x="1660525" y="3295650"/>
            <a:ext cx="7086600" cy="461665"/>
          </a:xfrm>
          <a:prstGeom prst="rect">
            <a:avLst/>
          </a:prstGeom>
          <a:noFill/>
          <a:ln w="9525">
            <a:noFill/>
            <a:miter lim="800000"/>
            <a:headEnd/>
            <a:tailEnd/>
          </a:ln>
        </p:spPr>
        <p:txBody>
          <a:bodyPr>
            <a:spAutoFit/>
          </a:bodyPr>
          <a:lstStyle/>
          <a:p>
            <a:endParaRPr lang="tr-TR" sz="2400" dirty="0">
              <a:latin typeface="Tahoma" pitchFamily="34" charset="0"/>
              <a:cs typeface="Tahoma" pitchFamily="34" charset="0"/>
            </a:endParaRPr>
          </a:p>
        </p:txBody>
      </p:sp>
      <p:sp>
        <p:nvSpPr>
          <p:cNvPr id="32" name="31 Dikdörtgen"/>
          <p:cNvSpPr/>
          <p:nvPr/>
        </p:nvSpPr>
        <p:spPr>
          <a:xfrm>
            <a:off x="1606731" y="3500233"/>
            <a:ext cx="7132320" cy="1569660"/>
          </a:xfrm>
          <a:prstGeom prst="rect">
            <a:avLst/>
          </a:prstGeom>
        </p:spPr>
        <p:txBody>
          <a:bodyPr wrap="square">
            <a:spAutoFit/>
          </a:bodyPr>
          <a:lstStyle/>
          <a:p>
            <a:pPr marL="457200" lvl="0" indent="-457200">
              <a:buFont typeface="+mj-lt"/>
              <a:buAutoNum type="arabicPeriod"/>
            </a:pPr>
            <a:r>
              <a:rPr lang="tr-TR" sz="2400" dirty="0" smtClean="0"/>
              <a:t>Eğitimler merkezden talimatlı mahallî faaliyetler olarak uygulanır. </a:t>
            </a:r>
          </a:p>
          <a:p>
            <a:pPr marL="457200" lvl="0" indent="-457200">
              <a:buFont typeface="+mj-lt"/>
              <a:buAutoNum type="arabicPeriod"/>
            </a:pPr>
            <a:r>
              <a:rPr lang="tr-TR" sz="2400" dirty="0" smtClean="0"/>
              <a:t>Aday öğretmenlerin tamamının katılacağı uygun eğitim ortamları tercih edilir.</a:t>
            </a:r>
            <a:endParaRPr lang="tr-TR" sz="2400" dirty="0"/>
          </a:p>
        </p:txBody>
      </p:sp>
      <p:sp>
        <p:nvSpPr>
          <p:cNvPr id="33" name="32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3"/>
          <p:cNvGrpSpPr>
            <a:grpSpLocks/>
          </p:cNvGrpSpPr>
          <p:nvPr/>
        </p:nvGrpSpPr>
        <p:grpSpPr bwMode="auto">
          <a:xfrm>
            <a:off x="0" y="871538"/>
            <a:ext cx="9144000" cy="5726112"/>
            <a:chOff x="0" y="0"/>
            <a:chExt cx="5760" cy="3747"/>
          </a:xfrm>
        </p:grpSpPr>
        <p:sp>
          <p:nvSpPr>
            <p:cNvPr id="1641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64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1641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1641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16387"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16388" name="Group 26"/>
          <p:cNvGrpSpPr>
            <a:grpSpLocks/>
          </p:cNvGrpSpPr>
          <p:nvPr/>
        </p:nvGrpSpPr>
        <p:grpSpPr bwMode="auto">
          <a:xfrm>
            <a:off x="0" y="869950"/>
            <a:ext cx="2339975" cy="5522913"/>
            <a:chOff x="6408" y="661"/>
            <a:chExt cx="1718" cy="4055"/>
          </a:xfrm>
        </p:grpSpPr>
        <p:sp>
          <p:nvSpPr>
            <p:cNvPr id="1640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16405" name="Group 28"/>
            <p:cNvGrpSpPr>
              <a:grpSpLocks/>
            </p:cNvGrpSpPr>
            <p:nvPr/>
          </p:nvGrpSpPr>
          <p:grpSpPr bwMode="auto">
            <a:xfrm>
              <a:off x="6408" y="661"/>
              <a:ext cx="1718" cy="3327"/>
              <a:chOff x="6408" y="661"/>
              <a:chExt cx="1718" cy="3327"/>
            </a:xfrm>
          </p:grpSpPr>
          <p:sp>
            <p:nvSpPr>
              <p:cNvPr id="1640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1640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1640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1640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1641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16390"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6391" name="Rectangle 37"/>
          <p:cNvSpPr>
            <a:spLocks noChangeArrowheads="1"/>
          </p:cNvSpPr>
          <p:nvPr/>
        </p:nvSpPr>
        <p:spPr bwMode="auto">
          <a:xfrm>
            <a:off x="3981450" y="1655763"/>
            <a:ext cx="184150" cy="369887"/>
          </a:xfrm>
          <a:prstGeom prst="rect">
            <a:avLst/>
          </a:prstGeom>
          <a:noFill/>
          <a:ln w="9525">
            <a:noFill/>
            <a:miter lim="800000"/>
            <a:headEnd/>
            <a:tailEnd/>
          </a:ln>
        </p:spPr>
        <p:txBody>
          <a:bodyPr wrap="none">
            <a:spAutoFit/>
          </a:bodyPr>
          <a:lstStyle/>
          <a:p>
            <a:endParaRPr lang="en-GB">
              <a:solidFill>
                <a:schemeClr val="bg1"/>
              </a:solidFill>
            </a:endParaRPr>
          </a:p>
        </p:txBody>
      </p:sp>
      <p:sp>
        <p:nvSpPr>
          <p:cNvPr id="16392"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16393"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16394"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a:solidFill>
                  <a:schemeClr val="accent2"/>
                </a:solidFill>
              </a:rPr>
              <a:t> </a:t>
            </a:r>
            <a:endParaRPr lang="en-US" sz="2800" b="1" i="1"/>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16396"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16397"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16398"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16399"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30"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r>
              <a:rPr lang="tr-TR" sz="1000" b="1" dirty="0">
                <a:solidFill>
                  <a:schemeClr val="bg1"/>
                </a:solidFill>
                <a:latin typeface="Arial" charset="0"/>
                <a:cs typeface="Arial" charset="0"/>
              </a:rPr>
              <a:t>951 Numaralı Zihinsel Engellilerin Eğitimi Kursu  İZMİR</a:t>
            </a:r>
            <a:r>
              <a:rPr lang="tr-TR" sz="1000" dirty="0">
                <a:solidFill>
                  <a:schemeClr val="bg1"/>
                </a:solidFill>
                <a:latin typeface="Arial" charset="0"/>
                <a:cs typeface="Arial" charset="0"/>
              </a:rPr>
              <a:t> </a:t>
            </a:r>
          </a:p>
        </p:txBody>
      </p:sp>
      <p:sp>
        <p:nvSpPr>
          <p:cNvPr id="31"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16402" name="31 Dikdörtgen"/>
          <p:cNvSpPr>
            <a:spLocks noChangeArrowheads="1"/>
          </p:cNvSpPr>
          <p:nvPr/>
        </p:nvSpPr>
        <p:spPr bwMode="auto">
          <a:xfrm>
            <a:off x="1554163" y="3095625"/>
            <a:ext cx="7178675" cy="3046413"/>
          </a:xfrm>
          <a:prstGeom prst="rect">
            <a:avLst/>
          </a:prstGeom>
          <a:noFill/>
          <a:ln w="9525">
            <a:noFill/>
            <a:miter lim="800000"/>
            <a:headEnd/>
            <a:tailEnd/>
          </a:ln>
        </p:spPr>
        <p:txBody>
          <a:bodyPr>
            <a:spAutoFit/>
          </a:bodyPr>
          <a:lstStyle/>
          <a:p>
            <a:pPr>
              <a:spcAft>
                <a:spcPts val="600"/>
              </a:spcAft>
            </a:pPr>
            <a:r>
              <a:rPr lang="tr-TR" sz="2400">
                <a:latin typeface="Tahoma" pitchFamily="34" charset="0"/>
                <a:cs typeface="Tahoma" pitchFamily="34" charset="0"/>
              </a:rPr>
              <a:t>(2) İlk değerlendirme aday öğretmenin görev yaptığı eğitim kurumunda eğitim kurumu müdürü ve danışman öğretmen tarafından bireysel olarak ayrı ayrı yapılır. İkinci değerlendirme aynı şekilde, üçüncü değerlendirme ise </a:t>
            </a:r>
            <a:r>
              <a:rPr lang="tr-TR" sz="2400" b="1" u="sng">
                <a:latin typeface="Tahoma" pitchFamily="34" charset="0"/>
                <a:cs typeface="Tahoma" pitchFamily="34" charset="0"/>
              </a:rPr>
              <a:t>maarif müfettişi</a:t>
            </a:r>
            <a:r>
              <a:rPr lang="tr-TR" sz="2400">
                <a:latin typeface="Tahoma" pitchFamily="34" charset="0"/>
                <a:cs typeface="Tahoma" pitchFamily="34" charset="0"/>
              </a:rPr>
              <a:t>, </a:t>
            </a:r>
            <a:r>
              <a:rPr lang="tr-TR" sz="2400" b="1" u="sng">
                <a:latin typeface="Tahoma" pitchFamily="34" charset="0"/>
                <a:cs typeface="Tahoma" pitchFamily="34" charset="0"/>
              </a:rPr>
              <a:t>eğitim kurumu müdürü </a:t>
            </a:r>
            <a:r>
              <a:rPr lang="tr-TR" sz="2400">
                <a:latin typeface="Tahoma" pitchFamily="34" charset="0"/>
                <a:cs typeface="Tahoma" pitchFamily="34" charset="0"/>
              </a:rPr>
              <a:t>ve </a:t>
            </a:r>
            <a:r>
              <a:rPr lang="tr-TR" sz="2400" b="1" u="sng">
                <a:latin typeface="Tahoma" pitchFamily="34" charset="0"/>
                <a:cs typeface="Tahoma" pitchFamily="34" charset="0"/>
              </a:rPr>
              <a:t>danışman öğretmen </a:t>
            </a:r>
            <a:r>
              <a:rPr lang="tr-TR" sz="2400">
                <a:latin typeface="Tahoma" pitchFamily="34" charset="0"/>
                <a:cs typeface="Tahoma" pitchFamily="34" charset="0"/>
              </a:rPr>
              <a:t>tarafından ayrı formların bireysel olarak doldurulması suretiyle bir arada yapılır.</a:t>
            </a:r>
          </a:p>
        </p:txBody>
      </p:sp>
      <p:sp>
        <p:nvSpPr>
          <p:cNvPr id="32" name="31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13"/>
          <p:cNvGrpSpPr>
            <a:grpSpLocks/>
          </p:cNvGrpSpPr>
          <p:nvPr/>
        </p:nvGrpSpPr>
        <p:grpSpPr bwMode="auto">
          <a:xfrm>
            <a:off x="0" y="871538"/>
            <a:ext cx="9144000" cy="5726112"/>
            <a:chOff x="0" y="0"/>
            <a:chExt cx="5760" cy="3747"/>
          </a:xfrm>
        </p:grpSpPr>
        <p:sp>
          <p:nvSpPr>
            <p:cNvPr id="4815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815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chemeClr val="bg1"/>
                </a:solidFill>
              </a:endParaRPr>
            </a:p>
          </p:txBody>
        </p:sp>
        <p:sp>
          <p:nvSpPr>
            <p:cNvPr id="4815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sp>
          <p:nvSpPr>
            <p:cNvPr id="4815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chemeClr val="bg1"/>
                </a:solidFill>
              </a:endParaRPr>
            </a:p>
          </p:txBody>
        </p:sp>
      </p:grpSp>
      <p:pic>
        <p:nvPicPr>
          <p:cNvPr id="48131" name="Picture 74"/>
          <p:cNvPicPr>
            <a:picLocks noChangeAspect="1" noChangeArrowheads="1"/>
          </p:cNvPicPr>
          <p:nvPr/>
        </p:nvPicPr>
        <p:blipFill>
          <a:blip r:embed="rId3" cstate="print">
            <a:lum bright="24000"/>
          </a:blip>
          <a:srcRect/>
          <a:stretch>
            <a:fillRect/>
          </a:stretch>
        </p:blipFill>
        <p:spPr bwMode="auto">
          <a:xfrm>
            <a:off x="7966075" y="4613275"/>
            <a:ext cx="892175" cy="1184275"/>
          </a:xfrm>
          <a:prstGeom prst="rect">
            <a:avLst/>
          </a:prstGeom>
          <a:noFill/>
          <a:ln w="9525">
            <a:noFill/>
            <a:miter lim="800000"/>
            <a:headEnd/>
            <a:tailEnd/>
          </a:ln>
        </p:spPr>
      </p:pic>
      <p:grpSp>
        <p:nvGrpSpPr>
          <p:cNvPr id="48132" name="Group 26"/>
          <p:cNvGrpSpPr>
            <a:grpSpLocks/>
          </p:cNvGrpSpPr>
          <p:nvPr/>
        </p:nvGrpSpPr>
        <p:grpSpPr bwMode="auto">
          <a:xfrm>
            <a:off x="0" y="869950"/>
            <a:ext cx="2339975" cy="5522913"/>
            <a:chOff x="6408" y="661"/>
            <a:chExt cx="1718" cy="4055"/>
          </a:xfrm>
        </p:grpSpPr>
        <p:sp>
          <p:nvSpPr>
            <p:cNvPr id="48144" name="Freeform 27"/>
            <p:cNvSpPr>
              <a:spLocks/>
            </p:cNvSpPr>
            <p:nvPr/>
          </p:nvSpPr>
          <p:spPr bwMode="auto">
            <a:xfrm flipH="1">
              <a:off x="6410" y="3798"/>
              <a:ext cx="580" cy="918"/>
            </a:xfrm>
            <a:custGeom>
              <a:avLst/>
              <a:gdLst>
                <a:gd name="T0" fmla="*/ 2147483647 w 290"/>
                <a:gd name="T1" fmla="*/ 2147483647 h 459"/>
                <a:gd name="T2" fmla="*/ 2147483647 w 290"/>
                <a:gd name="T3" fmla="*/ 2147483647 h 459"/>
                <a:gd name="T4" fmla="*/ 2147483647 w 290"/>
                <a:gd name="T5" fmla="*/ 2147483647 h 459"/>
                <a:gd name="T6" fmla="*/ 2147483647 w 290"/>
                <a:gd name="T7" fmla="*/ 2147483647 h 459"/>
                <a:gd name="T8" fmla="*/ 2147483647 w 290"/>
                <a:gd name="T9" fmla="*/ 2147483647 h 459"/>
                <a:gd name="T10" fmla="*/ 2147483647 w 290"/>
                <a:gd name="T11" fmla="*/ 2147483647 h 459"/>
                <a:gd name="T12" fmla="*/ 2147483647 w 290"/>
                <a:gd name="T13" fmla="*/ 2147483647 h 459"/>
                <a:gd name="T14" fmla="*/ 2147483647 w 290"/>
                <a:gd name="T15" fmla="*/ 2147483647 h 459"/>
                <a:gd name="T16" fmla="*/ 2147483647 w 290"/>
                <a:gd name="T17" fmla="*/ 2147483647 h 459"/>
                <a:gd name="T18" fmla="*/ 2147483647 w 290"/>
                <a:gd name="T19" fmla="*/ 2147483647 h 459"/>
                <a:gd name="T20" fmla="*/ 2147483647 w 290"/>
                <a:gd name="T21" fmla="*/ 2147483647 h 459"/>
                <a:gd name="T22" fmla="*/ 2147483647 w 290"/>
                <a:gd name="T23" fmla="*/ 2147483647 h 459"/>
                <a:gd name="T24" fmla="*/ 2147483647 w 290"/>
                <a:gd name="T25" fmla="*/ 2147483647 h 459"/>
                <a:gd name="T26" fmla="*/ 2147483647 w 290"/>
                <a:gd name="T27" fmla="*/ 2147483647 h 459"/>
                <a:gd name="T28" fmla="*/ 2147483647 w 290"/>
                <a:gd name="T29" fmla="*/ 2147483647 h 459"/>
                <a:gd name="T30" fmla="*/ 2147483647 w 290"/>
                <a:gd name="T31" fmla="*/ 2147483647 h 459"/>
                <a:gd name="T32" fmla="*/ 2147483647 w 290"/>
                <a:gd name="T33" fmla="*/ 2147483647 h 459"/>
                <a:gd name="T34" fmla="*/ 2147483647 w 290"/>
                <a:gd name="T35" fmla="*/ 2147483647 h 459"/>
                <a:gd name="T36" fmla="*/ 2147483647 w 290"/>
                <a:gd name="T37" fmla="*/ 2147483647 h 459"/>
                <a:gd name="T38" fmla="*/ 0 w 290"/>
                <a:gd name="T39" fmla="*/ 2147483647 h 459"/>
                <a:gd name="T40" fmla="*/ 2147483647 w 290"/>
                <a:gd name="T41" fmla="*/ 2147483647 h 459"/>
                <a:gd name="T42" fmla="*/ 2147483647 w 290"/>
                <a:gd name="T43" fmla="*/ 2147483647 h 4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459"/>
                <a:gd name="T68" fmla="*/ 290 w 290"/>
                <a:gd name="T69" fmla="*/ 459 h 4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459">
                  <a:moveTo>
                    <a:pt x="196" y="362"/>
                  </a:moveTo>
                  <a:cubicBezTo>
                    <a:pt x="186" y="328"/>
                    <a:pt x="195" y="312"/>
                    <a:pt x="195" y="312"/>
                  </a:cubicBezTo>
                  <a:cubicBezTo>
                    <a:pt x="220" y="281"/>
                    <a:pt x="241" y="178"/>
                    <a:pt x="241" y="178"/>
                  </a:cubicBezTo>
                  <a:cubicBezTo>
                    <a:pt x="244" y="136"/>
                    <a:pt x="250" y="135"/>
                    <a:pt x="250" y="135"/>
                  </a:cubicBezTo>
                  <a:cubicBezTo>
                    <a:pt x="281" y="101"/>
                    <a:pt x="281" y="101"/>
                    <a:pt x="281" y="101"/>
                  </a:cubicBezTo>
                  <a:cubicBezTo>
                    <a:pt x="290" y="86"/>
                    <a:pt x="262" y="65"/>
                    <a:pt x="262" y="65"/>
                  </a:cubicBezTo>
                  <a:cubicBezTo>
                    <a:pt x="196" y="11"/>
                    <a:pt x="196" y="11"/>
                    <a:pt x="196" y="11"/>
                  </a:cubicBezTo>
                  <a:cubicBezTo>
                    <a:pt x="173" y="0"/>
                    <a:pt x="178" y="53"/>
                    <a:pt x="178" y="53"/>
                  </a:cubicBezTo>
                  <a:cubicBezTo>
                    <a:pt x="177" y="83"/>
                    <a:pt x="157" y="94"/>
                    <a:pt x="157" y="94"/>
                  </a:cubicBezTo>
                  <a:cubicBezTo>
                    <a:pt x="117" y="133"/>
                    <a:pt x="124" y="99"/>
                    <a:pt x="124" y="99"/>
                  </a:cubicBezTo>
                  <a:cubicBezTo>
                    <a:pt x="138" y="65"/>
                    <a:pt x="138" y="65"/>
                    <a:pt x="138" y="65"/>
                  </a:cubicBezTo>
                  <a:cubicBezTo>
                    <a:pt x="144" y="24"/>
                    <a:pt x="98" y="23"/>
                    <a:pt x="98" y="23"/>
                  </a:cubicBezTo>
                  <a:cubicBezTo>
                    <a:pt x="47" y="20"/>
                    <a:pt x="49" y="67"/>
                    <a:pt x="49" y="67"/>
                  </a:cubicBezTo>
                  <a:cubicBezTo>
                    <a:pt x="40" y="78"/>
                    <a:pt x="51" y="103"/>
                    <a:pt x="51" y="103"/>
                  </a:cubicBezTo>
                  <a:cubicBezTo>
                    <a:pt x="55" y="107"/>
                    <a:pt x="51" y="109"/>
                    <a:pt x="51" y="109"/>
                  </a:cubicBezTo>
                  <a:cubicBezTo>
                    <a:pt x="24" y="128"/>
                    <a:pt x="29" y="198"/>
                    <a:pt x="29" y="198"/>
                  </a:cubicBezTo>
                  <a:cubicBezTo>
                    <a:pt x="31" y="224"/>
                    <a:pt x="46" y="240"/>
                    <a:pt x="46" y="240"/>
                  </a:cubicBezTo>
                  <a:cubicBezTo>
                    <a:pt x="63" y="247"/>
                    <a:pt x="62" y="262"/>
                    <a:pt x="62" y="262"/>
                  </a:cubicBezTo>
                  <a:cubicBezTo>
                    <a:pt x="31" y="305"/>
                    <a:pt x="2" y="416"/>
                    <a:pt x="2" y="416"/>
                  </a:cubicBezTo>
                  <a:cubicBezTo>
                    <a:pt x="0" y="459"/>
                    <a:pt x="0" y="459"/>
                    <a:pt x="0" y="459"/>
                  </a:cubicBezTo>
                  <a:cubicBezTo>
                    <a:pt x="206" y="459"/>
                    <a:pt x="206" y="459"/>
                    <a:pt x="206" y="459"/>
                  </a:cubicBezTo>
                  <a:lnTo>
                    <a:pt x="196" y="362"/>
                  </a:lnTo>
                  <a:close/>
                </a:path>
              </a:pathLst>
            </a:custGeom>
            <a:gradFill rotWithShape="1">
              <a:gsLst>
                <a:gs pos="0">
                  <a:srgbClr val="B7B7B7"/>
                </a:gs>
                <a:gs pos="100000">
                  <a:srgbClr val="FFFFFF"/>
                </a:gs>
              </a:gsLst>
              <a:lin ang="5400000" scaled="1"/>
            </a:gradFill>
            <a:ln w="9525">
              <a:solidFill>
                <a:schemeClr val="bg1"/>
              </a:solidFill>
              <a:round/>
              <a:headEnd/>
              <a:tailEnd/>
            </a:ln>
          </p:spPr>
          <p:txBody>
            <a:bodyPr/>
            <a:lstStyle/>
            <a:p>
              <a:endParaRPr lang="tr-TR"/>
            </a:p>
          </p:txBody>
        </p:sp>
        <p:grpSp>
          <p:nvGrpSpPr>
            <p:cNvPr id="48145" name="Group 28"/>
            <p:cNvGrpSpPr>
              <a:grpSpLocks/>
            </p:cNvGrpSpPr>
            <p:nvPr/>
          </p:nvGrpSpPr>
          <p:grpSpPr bwMode="auto">
            <a:xfrm>
              <a:off x="6408" y="661"/>
              <a:ext cx="1718" cy="3327"/>
              <a:chOff x="6408" y="661"/>
              <a:chExt cx="1718" cy="3327"/>
            </a:xfrm>
          </p:grpSpPr>
          <p:sp>
            <p:nvSpPr>
              <p:cNvPr id="48146" name="Freeform 29"/>
              <p:cNvSpPr>
                <a:spLocks/>
              </p:cNvSpPr>
              <p:nvPr/>
            </p:nvSpPr>
            <p:spPr bwMode="auto">
              <a:xfrm flipH="1">
                <a:off x="6408" y="661"/>
                <a:ext cx="1718" cy="3327"/>
              </a:xfrm>
              <a:custGeom>
                <a:avLst/>
                <a:gdLst>
                  <a:gd name="T0" fmla="*/ 2147483647 w 859"/>
                  <a:gd name="T1" fmla="*/ 2147483647 h 1663"/>
                  <a:gd name="T2" fmla="*/ 2147483647 w 859"/>
                  <a:gd name="T3" fmla="*/ 2147483647 h 1663"/>
                  <a:gd name="T4" fmla="*/ 2147483647 w 859"/>
                  <a:gd name="T5" fmla="*/ 2147483647 h 1663"/>
                  <a:gd name="T6" fmla="*/ 2147483647 w 859"/>
                  <a:gd name="T7" fmla="*/ 2147483647 h 1663"/>
                  <a:gd name="T8" fmla="*/ 2147483647 w 859"/>
                  <a:gd name="T9" fmla="*/ 2147483647 h 1663"/>
                  <a:gd name="T10" fmla="*/ 2147483647 w 859"/>
                  <a:gd name="T11" fmla="*/ 2147483647 h 1663"/>
                  <a:gd name="T12" fmla="*/ 0 w 859"/>
                  <a:gd name="T13" fmla="*/ 2147483647 h 1663"/>
                  <a:gd name="T14" fmla="*/ 2147483647 w 859"/>
                  <a:gd name="T15" fmla="*/ 2147483647 h 1663"/>
                  <a:gd name="T16" fmla="*/ 2147483647 w 859"/>
                  <a:gd name="T17" fmla="*/ 2147483647 h 1663"/>
                  <a:gd name="T18" fmla="*/ 2147483647 w 859"/>
                  <a:gd name="T19" fmla="*/ 2147483647 h 1663"/>
                  <a:gd name="T20" fmla="*/ 2147483647 w 859"/>
                  <a:gd name="T21" fmla="*/ 2147483647 h 1663"/>
                  <a:gd name="T22" fmla="*/ 2147483647 w 859"/>
                  <a:gd name="T23" fmla="*/ 2147483647 h 1663"/>
                  <a:gd name="T24" fmla="*/ 2147483647 w 859"/>
                  <a:gd name="T25" fmla="*/ 2147483647 h 1663"/>
                  <a:gd name="T26" fmla="*/ 2147483647 w 859"/>
                  <a:gd name="T27" fmla="*/ 2147483647 h 1663"/>
                  <a:gd name="T28" fmla="*/ 2147483647 w 859"/>
                  <a:gd name="T29" fmla="*/ 2147483647 h 1663"/>
                  <a:gd name="T30" fmla="*/ 2147483647 w 859"/>
                  <a:gd name="T31" fmla="*/ 2147483647 h 1663"/>
                  <a:gd name="T32" fmla="*/ 2147483647 w 859"/>
                  <a:gd name="T33" fmla="*/ 2147483647 h 1663"/>
                  <a:gd name="T34" fmla="*/ 2147483647 w 859"/>
                  <a:gd name="T35" fmla="*/ 2147483647 h 1663"/>
                  <a:gd name="T36" fmla="*/ 2147483647 w 859"/>
                  <a:gd name="T37" fmla="*/ 2147483647 h 1663"/>
                  <a:gd name="T38" fmla="*/ 2147483647 w 859"/>
                  <a:gd name="T39" fmla="*/ 2147483647 h 1663"/>
                  <a:gd name="T40" fmla="*/ 2147483647 w 859"/>
                  <a:gd name="T41" fmla="*/ 2147483647 h 1663"/>
                  <a:gd name="T42" fmla="*/ 2147483647 w 859"/>
                  <a:gd name="T43" fmla="*/ 2147483647 h 1663"/>
                  <a:gd name="T44" fmla="*/ 2147483647 w 859"/>
                  <a:gd name="T45" fmla="*/ 2147483647 h 1663"/>
                  <a:gd name="T46" fmla="*/ 2147483647 w 859"/>
                  <a:gd name="T47" fmla="*/ 2147483647 h 1663"/>
                  <a:gd name="T48" fmla="*/ 2147483647 w 859"/>
                  <a:gd name="T49" fmla="*/ 2147483647 h 1663"/>
                  <a:gd name="T50" fmla="*/ 2147483647 w 859"/>
                  <a:gd name="T51" fmla="*/ 2147483647 h 1663"/>
                  <a:gd name="T52" fmla="*/ 2147483647 w 859"/>
                  <a:gd name="T53" fmla="*/ 2147483647 h 1663"/>
                  <a:gd name="T54" fmla="*/ 2147483647 w 859"/>
                  <a:gd name="T55" fmla="*/ 2147483647 h 1663"/>
                  <a:gd name="T56" fmla="*/ 2147483647 w 859"/>
                  <a:gd name="T57" fmla="*/ 2147483647 h 1663"/>
                  <a:gd name="T58" fmla="*/ 2147483647 w 859"/>
                  <a:gd name="T59" fmla="*/ 2147483647 h 1663"/>
                  <a:gd name="T60" fmla="*/ 2147483647 w 859"/>
                  <a:gd name="T61" fmla="*/ 2147483647 h 1663"/>
                  <a:gd name="T62" fmla="*/ 2147483647 w 859"/>
                  <a:gd name="T63" fmla="*/ 2147483647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lnTo>
                      <a:pt x="498" y="221"/>
                    </a:lnTo>
                    <a:close/>
                  </a:path>
                </a:pathLst>
              </a:custGeom>
              <a:gradFill rotWithShape="1">
                <a:gsLst>
                  <a:gs pos="0">
                    <a:srgbClr val="222222"/>
                  </a:gs>
                  <a:gs pos="100000">
                    <a:srgbClr val="808080"/>
                  </a:gs>
                </a:gsLst>
                <a:lin ang="5400000" scaled="1"/>
              </a:gradFill>
              <a:ln w="9525">
                <a:solidFill>
                  <a:schemeClr val="bg1"/>
                </a:solidFill>
                <a:round/>
                <a:headEnd/>
                <a:tailEnd/>
              </a:ln>
            </p:spPr>
            <p:txBody>
              <a:bodyPr/>
              <a:lstStyle/>
              <a:p>
                <a:endParaRPr lang="tr-TR"/>
              </a:p>
            </p:txBody>
          </p:sp>
          <p:sp>
            <p:nvSpPr>
              <p:cNvPr id="48147" name="Freeform 30"/>
              <p:cNvSpPr>
                <a:spLocks/>
              </p:cNvSpPr>
              <p:nvPr/>
            </p:nvSpPr>
            <p:spPr bwMode="auto">
              <a:xfrm flipH="1">
                <a:off x="6884" y="1101"/>
                <a:ext cx="248" cy="932"/>
              </a:xfrm>
              <a:custGeom>
                <a:avLst/>
                <a:gdLst>
                  <a:gd name="T0" fmla="*/ 2147483647 w 124"/>
                  <a:gd name="T1" fmla="*/ 2147483647 h 466"/>
                  <a:gd name="T2" fmla="*/ 2147483647 w 124"/>
                  <a:gd name="T3" fmla="*/ 2147483647 h 466"/>
                  <a:gd name="T4" fmla="*/ 2147483647 w 124"/>
                  <a:gd name="T5" fmla="*/ 2147483647 h 466"/>
                  <a:gd name="T6" fmla="*/ 2147483647 w 124"/>
                  <a:gd name="T7" fmla="*/ 2147483647 h 466"/>
                  <a:gd name="T8" fmla="*/ 2147483647 w 124"/>
                  <a:gd name="T9" fmla="*/ 2147483647 h 466"/>
                  <a:gd name="T10" fmla="*/ 2147483647 w 124"/>
                  <a:gd name="T11" fmla="*/ 0 h 466"/>
                  <a:gd name="T12" fmla="*/ 2147483647 w 124"/>
                  <a:gd name="T13" fmla="*/ 2147483647 h 466"/>
                  <a:gd name="T14" fmla="*/ 2147483647 w 124"/>
                  <a:gd name="T15" fmla="*/ 2147483647 h 466"/>
                  <a:gd name="T16" fmla="*/ 2147483647 w 124"/>
                  <a:gd name="T17" fmla="*/ 2147483647 h 466"/>
                  <a:gd name="T18" fmla="*/ 2147483647 w 124"/>
                  <a:gd name="T19" fmla="*/ 2147483647 h 466"/>
                  <a:gd name="T20" fmla="*/ 0 w 124"/>
                  <a:gd name="T21" fmla="*/ 2147483647 h 466"/>
                  <a:gd name="T22" fmla="*/ 2147483647 w 124"/>
                  <a:gd name="T23" fmla="*/ 2147483647 h 4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4"/>
                  <a:gd name="T37" fmla="*/ 0 h 466"/>
                  <a:gd name="T38" fmla="*/ 124 w 124"/>
                  <a:gd name="T39" fmla="*/ 466 h 4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4" h="466">
                    <a:moveTo>
                      <a:pt x="2" y="1"/>
                    </a:moveTo>
                    <a:cubicBezTo>
                      <a:pt x="2" y="1"/>
                      <a:pt x="27" y="32"/>
                      <a:pt x="46" y="55"/>
                    </a:cubicBezTo>
                    <a:cubicBezTo>
                      <a:pt x="54" y="57"/>
                      <a:pt x="52" y="57"/>
                      <a:pt x="61" y="56"/>
                    </a:cubicBezTo>
                    <a:cubicBezTo>
                      <a:pt x="61" y="56"/>
                      <a:pt x="67" y="58"/>
                      <a:pt x="78" y="51"/>
                    </a:cubicBezTo>
                    <a:cubicBezTo>
                      <a:pt x="90" y="39"/>
                      <a:pt x="105" y="34"/>
                      <a:pt x="119" y="4"/>
                    </a:cubicBezTo>
                    <a:cubicBezTo>
                      <a:pt x="120" y="0"/>
                      <a:pt x="120" y="0"/>
                      <a:pt x="120" y="0"/>
                    </a:cubicBezTo>
                    <a:cubicBezTo>
                      <a:pt x="124" y="7"/>
                      <a:pt x="124" y="7"/>
                      <a:pt x="124" y="7"/>
                    </a:cubicBezTo>
                    <a:cubicBezTo>
                      <a:pt x="124" y="7"/>
                      <a:pt x="102" y="232"/>
                      <a:pt x="107" y="327"/>
                    </a:cubicBezTo>
                    <a:cubicBezTo>
                      <a:pt x="107" y="327"/>
                      <a:pt x="112" y="421"/>
                      <a:pt x="117" y="430"/>
                    </a:cubicBezTo>
                    <a:cubicBezTo>
                      <a:pt x="117" y="430"/>
                      <a:pt x="42" y="466"/>
                      <a:pt x="20" y="456"/>
                    </a:cubicBezTo>
                    <a:cubicBezTo>
                      <a:pt x="20" y="456"/>
                      <a:pt x="33" y="118"/>
                      <a:pt x="0" y="5"/>
                    </a:cubicBezTo>
                    <a:lnTo>
                      <a:pt x="2" y="1"/>
                    </a:lnTo>
                    <a:close/>
                  </a:path>
                </a:pathLst>
              </a:custGeom>
              <a:solidFill>
                <a:srgbClr val="FFFFFF"/>
              </a:solidFill>
              <a:ln w="9525">
                <a:solidFill>
                  <a:schemeClr val="bg1"/>
                </a:solidFill>
                <a:round/>
                <a:headEnd/>
                <a:tailEnd/>
              </a:ln>
            </p:spPr>
            <p:txBody>
              <a:bodyPr/>
              <a:lstStyle/>
              <a:p>
                <a:endParaRPr lang="tr-TR"/>
              </a:p>
            </p:txBody>
          </p:sp>
          <p:sp>
            <p:nvSpPr>
              <p:cNvPr id="48148" name="Freeform 31"/>
              <p:cNvSpPr>
                <a:spLocks/>
              </p:cNvSpPr>
              <p:nvPr/>
            </p:nvSpPr>
            <p:spPr bwMode="auto">
              <a:xfrm flipH="1">
                <a:off x="6932" y="1211"/>
                <a:ext cx="126" cy="776"/>
              </a:xfrm>
              <a:custGeom>
                <a:avLst/>
                <a:gdLst>
                  <a:gd name="T0" fmla="*/ 2147483647 w 63"/>
                  <a:gd name="T1" fmla="*/ 0 h 388"/>
                  <a:gd name="T2" fmla="*/ 2147483647 w 63"/>
                  <a:gd name="T3" fmla="*/ 0 h 388"/>
                  <a:gd name="T4" fmla="*/ 2147483647 w 63"/>
                  <a:gd name="T5" fmla="*/ 2147483647 h 388"/>
                  <a:gd name="T6" fmla="*/ 2147483647 w 63"/>
                  <a:gd name="T7" fmla="*/ 2147483647 h 388"/>
                  <a:gd name="T8" fmla="*/ 2147483647 w 63"/>
                  <a:gd name="T9" fmla="*/ 2147483647 h 388"/>
                  <a:gd name="T10" fmla="*/ 2147483647 w 63"/>
                  <a:gd name="T11" fmla="*/ 2147483647 h 388"/>
                  <a:gd name="T12" fmla="*/ 0 w 63"/>
                  <a:gd name="T13" fmla="*/ 2147483647 h 388"/>
                  <a:gd name="T14" fmla="*/ 2147483647 w 63"/>
                  <a:gd name="T15" fmla="*/ 2147483647 h 388"/>
                  <a:gd name="T16" fmla="*/ 2147483647 w 63"/>
                  <a:gd name="T17" fmla="*/ 2147483647 h 388"/>
                  <a:gd name="T18" fmla="*/ 2147483647 w 63"/>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388"/>
                  <a:gd name="T32" fmla="*/ 63 w 63"/>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388">
                    <a:moveTo>
                      <a:pt x="9" y="0"/>
                    </a:moveTo>
                    <a:cubicBezTo>
                      <a:pt x="36" y="0"/>
                      <a:pt x="36" y="0"/>
                      <a:pt x="36" y="0"/>
                    </a:cubicBezTo>
                    <a:cubicBezTo>
                      <a:pt x="36" y="0"/>
                      <a:pt x="46" y="12"/>
                      <a:pt x="47" y="16"/>
                    </a:cubicBezTo>
                    <a:cubicBezTo>
                      <a:pt x="47" y="19"/>
                      <a:pt x="43" y="29"/>
                      <a:pt x="40" y="34"/>
                    </a:cubicBezTo>
                    <a:cubicBezTo>
                      <a:pt x="40" y="34"/>
                      <a:pt x="63" y="138"/>
                      <a:pt x="58" y="362"/>
                    </a:cubicBezTo>
                    <a:cubicBezTo>
                      <a:pt x="33" y="388"/>
                      <a:pt x="33" y="388"/>
                      <a:pt x="33" y="388"/>
                    </a:cubicBezTo>
                    <a:cubicBezTo>
                      <a:pt x="0" y="370"/>
                      <a:pt x="0" y="370"/>
                      <a:pt x="0" y="370"/>
                    </a:cubicBezTo>
                    <a:cubicBezTo>
                      <a:pt x="0" y="370"/>
                      <a:pt x="4" y="98"/>
                      <a:pt x="17" y="38"/>
                    </a:cubicBezTo>
                    <a:cubicBezTo>
                      <a:pt x="17" y="38"/>
                      <a:pt x="2" y="22"/>
                      <a:pt x="3" y="19"/>
                    </a:cubicBezTo>
                    <a:lnTo>
                      <a:pt x="9" y="0"/>
                    </a:lnTo>
                    <a:close/>
                  </a:path>
                </a:pathLst>
              </a:custGeom>
              <a:solidFill>
                <a:srgbClr val="99141B"/>
              </a:solidFill>
              <a:ln w="9525">
                <a:solidFill>
                  <a:schemeClr val="bg1"/>
                </a:solidFill>
                <a:round/>
                <a:headEnd/>
                <a:tailEnd/>
              </a:ln>
            </p:spPr>
            <p:txBody>
              <a:bodyPr/>
              <a:lstStyle/>
              <a:p>
                <a:endParaRPr lang="tr-TR"/>
              </a:p>
            </p:txBody>
          </p:sp>
          <p:sp>
            <p:nvSpPr>
              <p:cNvPr id="48149" name="Line 32"/>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sp>
            <p:nvSpPr>
              <p:cNvPr id="48150" name="Line 33"/>
              <p:cNvSpPr>
                <a:spLocks noChangeShapeType="1"/>
              </p:cNvSpPr>
              <p:nvPr/>
            </p:nvSpPr>
            <p:spPr bwMode="auto">
              <a:xfrm flipH="1">
                <a:off x="7840" y="1215"/>
                <a:ext cx="0" cy="0"/>
              </a:xfrm>
              <a:prstGeom prst="line">
                <a:avLst/>
              </a:prstGeom>
              <a:noFill/>
              <a:ln w="9525">
                <a:solidFill>
                  <a:schemeClr val="bg1"/>
                </a:solidFill>
                <a:round/>
                <a:headEnd/>
                <a:tailEnd/>
              </a:ln>
            </p:spPr>
            <p:txBody>
              <a:bodyPr/>
              <a:lstStyle/>
              <a:p>
                <a:endParaRPr lang="tr-TR"/>
              </a:p>
            </p:txBody>
          </p:sp>
        </p:grpSp>
      </p:grpSp>
      <p:sp>
        <p:nvSpPr>
          <p:cNvPr id="217105" name="AutoShape 35" descr="Bild20"/>
          <p:cNvSpPr>
            <a:spLocks noChangeArrowheads="1"/>
          </p:cNvSpPr>
          <p:nvPr/>
        </p:nvSpPr>
        <p:spPr bwMode="gray">
          <a:xfrm>
            <a:off x="1364343" y="3002561"/>
            <a:ext cx="7590971" cy="3049896"/>
          </a:xfrm>
          <a:prstGeom prst="roundRect">
            <a:avLst>
              <a:gd name="adj" fmla="val 5556"/>
            </a:avLst>
          </a:prstGeom>
          <a:solidFill>
            <a:schemeClr val="bg1">
              <a:lumMod val="95000"/>
            </a:schemeClr>
          </a:solidFill>
          <a:ln w="25400">
            <a:noFill/>
            <a:round/>
            <a:headEnd/>
            <a:tailEnd/>
          </a:ln>
          <a:effectLst/>
          <a:scene3d>
            <a:camera prst="orthographicFront">
              <a:rot lat="0" lon="0" rev="0"/>
            </a:camera>
            <a:lightRig rig="chilly" dir="t">
              <a:rot lat="0" lon="0" rev="18480000"/>
            </a:lightRig>
          </a:scene3d>
          <a:sp3d prstMaterial="clear">
            <a:bevelT h="63500"/>
          </a:sp3d>
        </p:spPr>
        <p:txBody>
          <a:bodyPr lIns="108000" tIns="108000" rIns="36000" bIns="36000"/>
          <a:lstStyle/>
          <a:p>
            <a:pPr>
              <a:defRPr/>
            </a:pPr>
            <a:endParaRPr lang="en-US" dirty="0">
              <a:latin typeface="Arial" charset="0"/>
              <a:cs typeface="Arial" charset="0"/>
            </a:endParaRPr>
          </a:p>
        </p:txBody>
      </p:sp>
      <p:sp>
        <p:nvSpPr>
          <p:cNvPr id="48134"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48135"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p>
        </p:txBody>
      </p:sp>
      <p:sp>
        <p:nvSpPr>
          <p:cNvPr id="48136" name="Text Box 6"/>
          <p:cNvSpPr txBox="1">
            <a:spLocks noChangeArrowheads="1"/>
          </p:cNvSpPr>
          <p:nvPr/>
        </p:nvSpPr>
        <p:spPr bwMode="auto">
          <a:xfrm>
            <a:off x="7859713" y="620713"/>
            <a:ext cx="527050" cy="188912"/>
          </a:xfrm>
          <a:prstGeom prst="rect">
            <a:avLst/>
          </a:prstGeom>
          <a:noFill/>
          <a:ln w="9525">
            <a:noFill/>
            <a:miter lim="800000"/>
            <a:headEnd/>
            <a:tailEnd/>
          </a:ln>
        </p:spPr>
        <p:txBody>
          <a:bodyPr wrap="none" lIns="0" tIns="0" rIns="0" bIns="0" anchor="ctr"/>
          <a:lstStyle/>
          <a:p>
            <a:endParaRPr lang="en-US" sz="900">
              <a:solidFill>
                <a:schemeClr val="bg1"/>
              </a:solidFill>
            </a:endParaRPr>
          </a:p>
        </p:txBody>
      </p:sp>
      <p:sp>
        <p:nvSpPr>
          <p:cNvPr id="48137" name="Rectangle 29"/>
          <p:cNvSpPr>
            <a:spLocks noChangeArrowheads="1"/>
          </p:cNvSpPr>
          <p:nvPr/>
        </p:nvSpPr>
        <p:spPr bwMode="auto">
          <a:xfrm>
            <a:off x="1582738" y="3167063"/>
            <a:ext cx="7169150" cy="2563812"/>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solidFill>
              <a:schemeClr val="bg1"/>
            </a:solidFill>
            <a:miter lim="800000"/>
            <a:headEnd/>
            <a:tailEnd/>
          </a:ln>
        </p:spPr>
        <p:txBody>
          <a:bodyPr wrap="none" anchor="ctr"/>
          <a:lstStyle/>
          <a:p>
            <a:pPr marL="342900" indent="-342900">
              <a:spcBef>
                <a:spcPct val="20000"/>
              </a:spcBef>
            </a:pPr>
            <a:r>
              <a:rPr lang="tr-TR" sz="2800" b="1" i="1" dirty="0" smtClean="0">
                <a:solidFill>
                  <a:schemeClr val="accent2"/>
                </a:solidFill>
              </a:rPr>
              <a:t> </a:t>
            </a:r>
            <a:endParaRPr lang="en-US" sz="2800" b="1" i="1" dirty="0"/>
          </a:p>
        </p:txBody>
      </p:sp>
      <p:sp>
        <p:nvSpPr>
          <p:cNvPr id="25"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defRPr/>
            </a:pPr>
            <a:r>
              <a:rPr lang="tr-TR" sz="1000" dirty="0">
                <a:solidFill>
                  <a:schemeClr val="bg1"/>
                </a:solidFill>
                <a:latin typeface="Arial" charset="0"/>
                <a:cs typeface="Arial" charset="0"/>
              </a:rPr>
              <a:t>           </a:t>
            </a:r>
          </a:p>
        </p:txBody>
      </p:sp>
      <p:sp>
        <p:nvSpPr>
          <p:cNvPr id="48139" name="23 Dikdörtgen"/>
          <p:cNvSpPr>
            <a:spLocks noChangeArrowheads="1"/>
          </p:cNvSpPr>
          <p:nvPr/>
        </p:nvSpPr>
        <p:spPr bwMode="auto">
          <a:xfrm>
            <a:off x="2336800" y="3727450"/>
            <a:ext cx="6284913" cy="461963"/>
          </a:xfrm>
          <a:prstGeom prst="rect">
            <a:avLst/>
          </a:prstGeom>
          <a:noFill/>
          <a:ln w="9525">
            <a:noFill/>
            <a:miter lim="800000"/>
            <a:headEnd/>
            <a:tailEnd/>
          </a:ln>
        </p:spPr>
        <p:txBody>
          <a:bodyPr>
            <a:spAutoFit/>
          </a:bodyPr>
          <a:lstStyle/>
          <a:p>
            <a:endParaRPr lang="tr-TR" sz="2400" b="1">
              <a:solidFill>
                <a:srgbClr val="FF0000"/>
              </a:solidFill>
            </a:endParaRPr>
          </a:p>
        </p:txBody>
      </p:sp>
      <p:sp>
        <p:nvSpPr>
          <p:cNvPr id="48140" name="27 Dikdörtgen"/>
          <p:cNvSpPr>
            <a:spLocks noChangeArrowheads="1"/>
          </p:cNvSpPr>
          <p:nvPr/>
        </p:nvSpPr>
        <p:spPr bwMode="auto">
          <a:xfrm>
            <a:off x="1698625" y="3451225"/>
            <a:ext cx="7112000" cy="460375"/>
          </a:xfrm>
          <a:prstGeom prst="rect">
            <a:avLst/>
          </a:prstGeom>
          <a:noFill/>
          <a:ln w="9525">
            <a:noFill/>
            <a:miter lim="800000"/>
            <a:headEnd/>
            <a:tailEnd/>
          </a:ln>
        </p:spPr>
        <p:txBody>
          <a:bodyPr>
            <a:spAutoFit/>
          </a:bodyPr>
          <a:lstStyle/>
          <a:p>
            <a:endParaRPr lang="tr-TR" sz="2400" b="1">
              <a:latin typeface="Times New Roman" pitchFamily="18" charset="0"/>
              <a:cs typeface="Times New Roman" pitchFamily="18" charset="0"/>
            </a:endParaRPr>
          </a:p>
        </p:txBody>
      </p:sp>
      <p:sp>
        <p:nvSpPr>
          <p:cNvPr id="48141" name="28 Dikdörtgen"/>
          <p:cNvSpPr>
            <a:spLocks noChangeArrowheads="1"/>
          </p:cNvSpPr>
          <p:nvPr/>
        </p:nvSpPr>
        <p:spPr bwMode="auto">
          <a:xfrm>
            <a:off x="1481138" y="3676650"/>
            <a:ext cx="7459662" cy="387350"/>
          </a:xfrm>
          <a:prstGeom prst="rect">
            <a:avLst/>
          </a:prstGeom>
          <a:noFill/>
          <a:ln w="9525">
            <a:noFill/>
            <a:miter lim="800000"/>
            <a:headEnd/>
            <a:tailEnd/>
          </a:ln>
        </p:spPr>
        <p:txBody>
          <a:bodyPr>
            <a:spAutoFit/>
          </a:bodyPr>
          <a:lstStyle/>
          <a:p>
            <a:pPr marL="457200" indent="-457200">
              <a:lnSpc>
                <a:spcPct val="80000"/>
              </a:lnSpc>
            </a:pPr>
            <a:endParaRPr lang="tr-TR" sz="2400" b="1">
              <a:latin typeface="Times New Roman" pitchFamily="18" charset="0"/>
              <a:cs typeface="Times New Roman" pitchFamily="18" charset="0"/>
            </a:endParaRPr>
          </a:p>
        </p:txBody>
      </p:sp>
      <p:sp>
        <p:nvSpPr>
          <p:cNvPr id="48142" name="Rectangle 30"/>
          <p:cNvSpPr>
            <a:spLocks noChangeArrowheads="1"/>
          </p:cNvSpPr>
          <p:nvPr/>
        </p:nvSpPr>
        <p:spPr bwMode="auto">
          <a:xfrm>
            <a:off x="0" y="6391275"/>
            <a:ext cx="9144000" cy="261938"/>
          </a:xfrm>
          <a:prstGeom prst="rect">
            <a:avLst/>
          </a:prstGeom>
          <a:noFill/>
          <a:ln w="9525">
            <a:noFill/>
            <a:miter lim="800000"/>
            <a:headEnd/>
            <a:tailEnd/>
          </a:ln>
        </p:spPr>
        <p:txBody>
          <a:bodyPr anchor="ctr">
            <a:spAutoFit/>
          </a:bodyPr>
          <a:lstStyle/>
          <a:p>
            <a:pPr algn="ctr" eaLnBrk="0" hangingPunct="0"/>
            <a:r>
              <a:rPr lang="tr-TR" sz="1100">
                <a:solidFill>
                  <a:schemeClr val="bg1"/>
                </a:solidFill>
              </a:rPr>
              <a:t> </a:t>
            </a:r>
          </a:p>
        </p:txBody>
      </p:sp>
      <p:sp>
        <p:nvSpPr>
          <p:cNvPr id="27" name="26 Dikdörtgen"/>
          <p:cNvSpPr/>
          <p:nvPr/>
        </p:nvSpPr>
        <p:spPr>
          <a:xfrm>
            <a:off x="1580606" y="3280679"/>
            <a:ext cx="7184571" cy="2308324"/>
          </a:xfrm>
          <a:prstGeom prst="rect">
            <a:avLst/>
          </a:prstGeom>
        </p:spPr>
        <p:txBody>
          <a:bodyPr wrap="square">
            <a:spAutoFit/>
          </a:bodyPr>
          <a:lstStyle/>
          <a:p>
            <a:pPr marL="457200" lvl="0" indent="-457200"/>
            <a:r>
              <a:rPr lang="tr-TR" sz="2400" dirty="0" smtClean="0"/>
              <a:t>4. Eğitimler faaliyetlerinde üniversiteler, </a:t>
            </a:r>
            <a:r>
              <a:rPr lang="tr-TR" sz="2400" dirty="0" err="1" smtClean="0"/>
              <a:t>STK’lar</a:t>
            </a:r>
            <a:r>
              <a:rPr lang="tr-TR" sz="2400" dirty="0" smtClean="0"/>
              <a:t> ve alan uzmanlarından yararlanılır.</a:t>
            </a:r>
          </a:p>
          <a:p>
            <a:pPr marL="457200" lvl="0" indent="-457200"/>
            <a:r>
              <a:rPr lang="tr-TR" sz="2400" dirty="0" smtClean="0"/>
              <a:t>5. Aday öğretmenler 16 haftalık okul içi ve okul dışı</a:t>
            </a:r>
          </a:p>
          <a:p>
            <a:pPr marL="457200" lvl="0" indent="-457200"/>
            <a:r>
              <a:rPr lang="tr-TR" sz="2400" dirty="0" smtClean="0"/>
              <a:t>    uygulamaların sona ermesinden sonra, toplam 8 hafta  (240 saat) sürecek olan </a:t>
            </a:r>
            <a:r>
              <a:rPr lang="tr-TR" sz="2400" dirty="0" err="1" smtClean="0"/>
              <a:t>hizmetiçi</a:t>
            </a:r>
            <a:r>
              <a:rPr lang="tr-TR" sz="2400" dirty="0" smtClean="0"/>
              <a:t> eğitim faaliyetlerine katılırlar.</a:t>
            </a:r>
            <a:endParaRPr lang="tr-TR" sz="2400" dirty="0"/>
          </a:p>
        </p:txBody>
      </p:sp>
      <p:sp>
        <p:nvSpPr>
          <p:cNvPr id="29" name="28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spTree>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460852" y="235131"/>
          <a:ext cx="8424934" cy="5888736"/>
        </p:xfrm>
        <a:graphic>
          <a:graphicData uri="http://schemas.openxmlformats.org/drawingml/2006/table">
            <a:tbl>
              <a:tblPr firstRow="1" firstCol="1" bandRow="1"/>
              <a:tblGrid>
                <a:gridCol w="1615911"/>
                <a:gridCol w="3052092"/>
                <a:gridCol w="2935310"/>
                <a:gridCol w="821621"/>
              </a:tblGrid>
              <a:tr h="519183">
                <a:tc>
                  <a:txBody>
                    <a:bodyPr/>
                    <a:lstStyle/>
                    <a:p>
                      <a:pPr algn="ctr">
                        <a:lnSpc>
                          <a:spcPct val="115000"/>
                        </a:lnSpc>
                        <a:spcAft>
                          <a:spcPts val="0"/>
                        </a:spcAft>
                      </a:pPr>
                      <a:r>
                        <a:rPr lang="tr-TR" sz="1600" b="1" kern="1200" dirty="0">
                          <a:effectLst/>
                          <a:latin typeface="+mn-lt"/>
                          <a:ea typeface="Times New Roman"/>
                        </a:rPr>
                        <a:t>GENEL</a:t>
                      </a:r>
                      <a:br>
                        <a:rPr lang="tr-TR" sz="1600" b="1" kern="1200" dirty="0">
                          <a:effectLst/>
                          <a:latin typeface="+mn-lt"/>
                          <a:ea typeface="Times New Roman"/>
                        </a:rPr>
                      </a:br>
                      <a:r>
                        <a:rPr lang="tr-TR" sz="1600" b="1" kern="1200" dirty="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dirty="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7441">
                <a:tc>
                  <a:txBody>
                    <a:bodyPr/>
                    <a:lstStyle/>
                    <a:p>
                      <a:pPr>
                        <a:lnSpc>
                          <a:spcPct val="115000"/>
                        </a:lnSpc>
                        <a:spcAft>
                          <a:spcPts val="0"/>
                        </a:spcAft>
                      </a:pPr>
                      <a:r>
                        <a:rPr lang="tr-TR" sz="1600" kern="1200" dirty="0">
                          <a:effectLst/>
                          <a:latin typeface="+mn-lt"/>
                          <a:ea typeface="Times New Roman"/>
                        </a:rPr>
                        <a:t>Öğretmenlik mesleğinin misyonunu bilir, aidiyet ve adanmışlık duygusu gelişir.</a:t>
                      </a: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tabLst>
                          <a:tab pos="457200" algn="l"/>
                        </a:tabLst>
                      </a:pPr>
                      <a:r>
                        <a:rPr lang="tr-TR" sz="1600" kern="1200" dirty="0" smtClean="0">
                          <a:effectLst/>
                          <a:latin typeface="+mn-lt"/>
                          <a:ea typeface="Times New Roman"/>
                          <a:cs typeface="Times New Roman"/>
                        </a:rPr>
                        <a:t>1.   Öğretmenlik </a:t>
                      </a:r>
                      <a:r>
                        <a:rPr lang="tr-TR" sz="1600" kern="1200" dirty="0">
                          <a:effectLst/>
                          <a:latin typeface="+mn-lt"/>
                          <a:ea typeface="Times New Roman"/>
                          <a:cs typeface="Times New Roman"/>
                        </a:rPr>
                        <a:t>mesleğinin tarihî temelleri ve misyonu</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Eğitimin gayesi ve öğretmenliğin misyonu</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Geçmişten günümüze öğretmenlik</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Öğretmenliğin millî ve evrensel sorumlulukları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startAt="2"/>
                      </a:pPr>
                      <a:r>
                        <a:rPr lang="tr-TR" sz="1600" kern="1200" dirty="0">
                          <a:effectLst/>
                          <a:latin typeface="+mn-lt"/>
                          <a:ea typeface="Times New Roman"/>
                          <a:cs typeface="Times New Roman"/>
                        </a:rPr>
                        <a:t>İlham Veren Öğretmenler ve Unutulmayan Öğretmenlik Hatıraları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İlham veren öğretmenin özellikleri</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Öğretmenlik sanatı ve lider öğretmenlik</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İz bırakan öğretmenlerden unutulmayan öğretmenlik hatıraları</a:t>
                      </a:r>
                      <a:endParaRPr lang="tr-TR" sz="1600" dirty="0">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kern="1200" dirty="0">
                          <a:effectLst/>
                          <a:latin typeface="+mn-lt"/>
                          <a:ea typeface="Times New Roman"/>
                        </a:rPr>
                        <a:t>Bu seminerin sonunda öğretmenler,</a:t>
                      </a:r>
                      <a:endParaRPr lang="tr-TR" sz="1600" dirty="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Ana hatlarıyla eğitimin gayesini ve misyonunu bilir.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Geçmişten günümüze öğretmenlik mesleğinin tarihi serüvenini özetler.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Öğretmenliğin millî ve evrensel sorumluluklarının farkında olur.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İlham veren öğretmenlerin temel özelliklerini açıklar.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Öğretmenliğin insan yetiştirme sanatı olduğunu bilir.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 Başarılı bir öğretmenin </a:t>
                      </a:r>
                      <a:r>
                        <a:rPr lang="tr-TR" sz="1600" kern="1200" dirty="0" smtClean="0">
                          <a:effectLst/>
                          <a:latin typeface="+mn-lt"/>
                          <a:ea typeface="Times New Roman"/>
                          <a:cs typeface="Times New Roman"/>
                        </a:rPr>
                        <a:t>örnek davranışlarını</a:t>
                      </a:r>
                      <a:r>
                        <a:rPr lang="tr-TR" sz="1600" kern="1200" baseline="0" dirty="0" smtClean="0">
                          <a:effectLst/>
                          <a:latin typeface="+mn-lt"/>
                          <a:ea typeface="Times New Roman"/>
                          <a:cs typeface="Times New Roman"/>
                        </a:rPr>
                        <a:t> </a:t>
                      </a:r>
                      <a:r>
                        <a:rPr lang="tr-TR" sz="1600" kern="1200" dirty="0" smtClean="0">
                          <a:effectLst/>
                          <a:latin typeface="+mn-lt"/>
                          <a:ea typeface="Times New Roman"/>
                          <a:cs typeface="Times New Roman"/>
                        </a:rPr>
                        <a:t>misallerle </a:t>
                      </a:r>
                      <a:r>
                        <a:rPr lang="tr-TR" sz="1600" kern="1200" dirty="0">
                          <a:effectLst/>
                          <a:latin typeface="+mn-lt"/>
                          <a:ea typeface="Times New Roman"/>
                          <a:cs typeface="Times New Roman"/>
                        </a:rPr>
                        <a:t>açıklar.</a:t>
                      </a:r>
                      <a:endParaRPr lang="tr-TR" sz="1600" dirty="0">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dirty="0" smtClean="0">
                          <a:effectLst/>
                          <a:latin typeface="+mn-lt"/>
                          <a:ea typeface="Times New Roman"/>
                        </a:rPr>
                        <a:t>24</a:t>
                      </a: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156755" y="156755"/>
          <a:ext cx="8765176" cy="6270172"/>
        </p:xfrm>
        <a:graphic>
          <a:graphicData uri="http://schemas.openxmlformats.org/drawingml/2006/table">
            <a:tbl>
              <a:tblPr firstRow="1" firstCol="1" bandRow="1"/>
              <a:tblGrid>
                <a:gridCol w="1802674"/>
                <a:gridCol w="3053847"/>
                <a:gridCol w="3053853"/>
                <a:gridCol w="854802"/>
              </a:tblGrid>
              <a:tr h="563611">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06561">
                <a:tc>
                  <a:txBody>
                    <a:bodyPr/>
                    <a:lstStyle/>
                    <a:p>
                      <a:pPr>
                        <a:lnSpc>
                          <a:spcPct val="115000"/>
                        </a:lnSpc>
                        <a:spcAft>
                          <a:spcPts val="0"/>
                        </a:spcAft>
                      </a:pPr>
                      <a:r>
                        <a:rPr lang="tr-TR" sz="1800" kern="1200" dirty="0">
                          <a:effectLst/>
                          <a:latin typeface="+mn-lt"/>
                          <a:ea typeface="Times New Roman"/>
                        </a:rPr>
                        <a:t>Kültür ve medeniyetimizin özündeki/temelindeki eğitim anlayışının farkında olur.</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15000"/>
                        </a:lnSpc>
                        <a:spcAft>
                          <a:spcPts val="0"/>
                        </a:spcAft>
                        <a:tabLst>
                          <a:tab pos="457200" algn="l"/>
                        </a:tabLst>
                      </a:pPr>
                      <a:r>
                        <a:rPr lang="tr-TR" sz="1800" kern="1200" dirty="0" smtClean="0">
                          <a:effectLst/>
                          <a:latin typeface="+mn-lt"/>
                          <a:ea typeface="Times New Roman"/>
                          <a:cs typeface="Times New Roman"/>
                        </a:rPr>
                        <a:t>1.   Kültür </a:t>
                      </a:r>
                      <a:r>
                        <a:rPr lang="tr-TR" sz="1800" kern="1200" dirty="0">
                          <a:effectLst/>
                          <a:latin typeface="+mn-lt"/>
                          <a:ea typeface="Times New Roman"/>
                          <a:cs typeface="Times New Roman"/>
                        </a:rPr>
                        <a:t>ve </a:t>
                      </a:r>
                      <a:r>
                        <a:rPr lang="tr-TR" sz="1800" kern="1200" dirty="0" smtClean="0">
                          <a:effectLst/>
                          <a:latin typeface="+mn-lt"/>
                          <a:ea typeface="Times New Roman"/>
                          <a:cs typeface="Times New Roman"/>
                        </a:rPr>
                        <a:t>Medeniyetimizde </a:t>
                      </a:r>
                      <a:r>
                        <a:rPr lang="tr-TR" sz="1800" kern="1200" dirty="0">
                          <a:effectLst/>
                          <a:latin typeface="+mn-lt"/>
                          <a:ea typeface="Times New Roman"/>
                          <a:cs typeface="Times New Roman"/>
                        </a:rPr>
                        <a:t>Eğitim Anlayışının Temelleri</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Kültür ve medeniyetimizde eğitimle ilgili özgün düşünceler ve tespitler</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Eğitimin terbiye ve irfan boyutu</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Eğitimde sevgi, şefkat, merhamet temelli yaklaşımı</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Medeniyet öncülerimizden eğitimde örnek davranışlar</a:t>
                      </a:r>
                      <a:endParaRPr lang="tr-TR" sz="1800" dirty="0">
                        <a:effectLst/>
                        <a:latin typeface="+mn-lt"/>
                        <a:ea typeface="Times New Roman"/>
                        <a:cs typeface="Times New Roman"/>
                      </a:endParaRPr>
                    </a:p>
                    <a:p>
                      <a:pPr>
                        <a:lnSpc>
                          <a:spcPct val="115000"/>
                        </a:lnSpc>
                        <a:spcAft>
                          <a:spcPts val="0"/>
                        </a:spcAft>
                      </a:pPr>
                      <a:r>
                        <a:rPr lang="tr-TR" sz="1800" kern="1200" dirty="0">
                          <a:effectLst/>
                          <a:latin typeface="+mn-lt"/>
                          <a:ea typeface="Times New Roman"/>
                        </a:rPr>
                        <a:t> </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kern="1200" dirty="0">
                          <a:effectLst/>
                          <a:latin typeface="+mn-lt"/>
                          <a:ea typeface="Times New Roman"/>
                        </a:rPr>
                        <a:t>Bu seminerin sonunda öğretmenler,</a:t>
                      </a:r>
                      <a:endParaRPr lang="tr-TR" sz="1800" dirty="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Kültür </a:t>
                      </a:r>
                      <a:r>
                        <a:rPr lang="tr-TR" sz="1800" kern="1200" dirty="0" smtClean="0">
                          <a:effectLst/>
                          <a:latin typeface="+mn-lt"/>
                          <a:ea typeface="Times New Roman"/>
                          <a:cs typeface="Times New Roman"/>
                        </a:rPr>
                        <a:t>ve</a:t>
                      </a:r>
                      <a:r>
                        <a:rPr lang="tr-TR" sz="1800" kern="1200" baseline="0" dirty="0" smtClean="0">
                          <a:effectLst/>
                          <a:latin typeface="+mn-lt"/>
                          <a:ea typeface="Times New Roman"/>
                          <a:cs typeface="Times New Roman"/>
                        </a:rPr>
                        <a:t> </a:t>
                      </a:r>
                      <a:r>
                        <a:rPr lang="tr-TR" sz="1800" kern="1200" dirty="0" smtClean="0">
                          <a:effectLst/>
                          <a:latin typeface="+mn-lt"/>
                          <a:ea typeface="Times New Roman"/>
                          <a:cs typeface="Times New Roman"/>
                        </a:rPr>
                        <a:t>medeniyetimizde </a:t>
                      </a:r>
                      <a:r>
                        <a:rPr lang="tr-TR" sz="1800" kern="1200" dirty="0">
                          <a:effectLst/>
                          <a:latin typeface="+mn-lt"/>
                          <a:ea typeface="Times New Roman"/>
                          <a:cs typeface="Times New Roman"/>
                        </a:rPr>
                        <a:t>eğitimle ilgili öne çıkan özgün düşünceleri ve anlayışları fark eder.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Eğitimin terbiye ve irfan boyutunu açıklar.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Eğitimde sevgi, şefkat ve merhamet temelli yaklaşımı kavrar.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Eğitimde, medeniyet öncülerimizden günümüze yansıyan örnek davranışları yorumlar.</a:t>
                      </a:r>
                      <a:endParaRPr lang="tr-TR" sz="1800" dirty="0">
                        <a:effectLst/>
                        <a:latin typeface="+mn-lt"/>
                        <a:ea typeface="Times New Roman"/>
                        <a:cs typeface="Times New Roman"/>
                      </a:endParaRPr>
                    </a:p>
                    <a:p>
                      <a:pPr>
                        <a:lnSpc>
                          <a:spcPct val="115000"/>
                        </a:lnSpc>
                        <a:spcAft>
                          <a:spcPts val="0"/>
                        </a:spcAft>
                      </a:pPr>
                      <a:r>
                        <a:rPr lang="tr-TR" sz="1800" dirty="0">
                          <a:effectLst/>
                          <a:latin typeface="+mn-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800" kern="1200" dirty="0">
                          <a:effectLst/>
                          <a:latin typeface="+mn-lt"/>
                          <a:ea typeface="Times New Roman"/>
                        </a:rPr>
                        <a:t> </a:t>
                      </a:r>
                      <a:r>
                        <a:rPr lang="tr-TR" sz="1800" kern="1200" dirty="0" smtClean="0">
                          <a:effectLst/>
                          <a:latin typeface="+mn-lt"/>
                          <a:ea typeface="Times New Roman"/>
                        </a:rPr>
                        <a:t>      24</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169817" y="303276"/>
          <a:ext cx="8804367" cy="6554724"/>
        </p:xfrm>
        <a:graphic>
          <a:graphicData uri="http://schemas.openxmlformats.org/drawingml/2006/table">
            <a:tbl>
              <a:tblPr firstRow="1" firstCol="1" bandRow="1"/>
              <a:tblGrid>
                <a:gridCol w="1688687"/>
                <a:gridCol w="2763806"/>
                <a:gridCol w="3647523"/>
                <a:gridCol w="704351"/>
              </a:tblGrid>
              <a:tr h="519183">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dirty="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7441">
                <a:tc>
                  <a:txBody>
                    <a:bodyPr/>
                    <a:lstStyle/>
                    <a:p>
                      <a:pPr>
                        <a:lnSpc>
                          <a:spcPct val="115000"/>
                        </a:lnSpc>
                        <a:spcAft>
                          <a:spcPts val="0"/>
                        </a:spcAft>
                      </a:pPr>
                      <a:r>
                        <a:rPr lang="tr-TR" sz="1800" kern="1200" dirty="0">
                          <a:effectLst/>
                          <a:latin typeface="+mn-lt"/>
                          <a:ea typeface="Times New Roman"/>
                        </a:rPr>
                        <a:t>1739 sayılı Millî Eğitim Temel Kanununda belirtilen millî, manevi, ahlaki, insani, ve kültürel değerlerimizi benimser.</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tabLst>
                          <a:tab pos="457200" algn="l"/>
                        </a:tabLst>
                      </a:pPr>
                      <a:r>
                        <a:rPr lang="tr-TR" sz="1800" kern="1200" dirty="0" smtClean="0">
                          <a:effectLst/>
                          <a:latin typeface="+mn-lt"/>
                          <a:ea typeface="Times New Roman"/>
                          <a:cs typeface="Times New Roman"/>
                        </a:rPr>
                        <a:t>1.     İnsan </a:t>
                      </a:r>
                      <a:r>
                        <a:rPr lang="tr-TR" sz="1800" kern="1200" dirty="0">
                          <a:effectLst/>
                          <a:latin typeface="+mn-lt"/>
                          <a:ea typeface="Times New Roman"/>
                          <a:cs typeface="Times New Roman"/>
                        </a:rPr>
                        <a:t>ve </a:t>
                      </a:r>
                      <a:r>
                        <a:rPr lang="tr-TR" sz="1800" kern="1200" dirty="0" smtClean="0">
                          <a:effectLst/>
                          <a:latin typeface="+mn-lt"/>
                          <a:ea typeface="Times New Roman"/>
                          <a:cs typeface="Times New Roman"/>
                        </a:rPr>
                        <a:t>Değerler</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Eğitimde varlık,  hayat, bilgi, insan ve değer bütünselliği</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Eğitimde duygu, düşünce ve davranış uyumu</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Millî, evrensel, ahlaki ve kültürel değerler</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Değerlerin insan eğitimindeki etkisi ve </a:t>
                      </a:r>
                      <a:r>
                        <a:rPr lang="tr-TR" sz="1800" kern="1200" dirty="0" smtClean="0">
                          <a:effectLst/>
                          <a:latin typeface="+mn-lt"/>
                          <a:ea typeface="Times New Roman"/>
                          <a:cs typeface="Times New Roman"/>
                        </a:rPr>
                        <a:t>kazandırdıkları</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startAt="2"/>
                        <a:tabLst>
                          <a:tab pos="379095" algn="l"/>
                        </a:tabLst>
                      </a:pPr>
                      <a:r>
                        <a:rPr lang="tr-TR" sz="1800" kern="1200" dirty="0" smtClean="0">
                          <a:effectLst/>
                          <a:latin typeface="+mn-lt"/>
                          <a:ea typeface="Times New Roman"/>
                          <a:cs typeface="Times New Roman"/>
                        </a:rPr>
                        <a:t>Öğretmenlik </a:t>
                      </a:r>
                      <a:r>
                        <a:rPr lang="tr-TR" sz="1800" kern="1200" dirty="0">
                          <a:effectLst/>
                          <a:latin typeface="+mn-lt"/>
                          <a:ea typeface="Times New Roman"/>
                          <a:cs typeface="Times New Roman"/>
                        </a:rPr>
                        <a:t>Mesleğinin Temel Değerleri ve </a:t>
                      </a:r>
                      <a:r>
                        <a:rPr lang="tr-TR" sz="1800" kern="1200" dirty="0" smtClean="0">
                          <a:effectLst/>
                          <a:latin typeface="+mn-lt"/>
                          <a:ea typeface="Times New Roman"/>
                          <a:cs typeface="Times New Roman"/>
                        </a:rPr>
                        <a:t>Etik </a:t>
                      </a:r>
                      <a:r>
                        <a:rPr lang="tr-TR" sz="1800" kern="1200" dirty="0">
                          <a:effectLst/>
                          <a:latin typeface="+mn-lt"/>
                          <a:ea typeface="Times New Roman"/>
                          <a:cs typeface="Times New Roman"/>
                        </a:rPr>
                        <a:t>İlkeleri</a:t>
                      </a:r>
                      <a:endParaRPr lang="tr-TR" sz="1800" dirty="0">
                        <a:effectLst/>
                        <a:latin typeface="+mn-lt"/>
                        <a:ea typeface="Times New Roman"/>
                        <a:cs typeface="Times New Roman"/>
                      </a:endParaRPr>
                    </a:p>
                    <a:p>
                      <a:pPr>
                        <a:lnSpc>
                          <a:spcPct val="115000"/>
                        </a:lnSpc>
                        <a:spcAft>
                          <a:spcPts val="0"/>
                        </a:spcAft>
                      </a:pPr>
                      <a:r>
                        <a:rPr lang="tr-TR" sz="1800" kern="1200" dirty="0">
                          <a:effectLst/>
                          <a:latin typeface="+mn-lt"/>
                          <a:ea typeface="Times New Roman"/>
                        </a:rPr>
                        <a:t> </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kern="1200" dirty="0">
                          <a:effectLst/>
                          <a:latin typeface="+mn-lt"/>
                          <a:ea typeface="Times New Roman"/>
                        </a:rPr>
                        <a:t>Bu seminerin sonunda öğretmenler</a:t>
                      </a:r>
                      <a:r>
                        <a:rPr lang="tr-TR" sz="1800" kern="1200" dirty="0" smtClean="0">
                          <a:effectLst/>
                          <a:latin typeface="+mn-lt"/>
                          <a:ea typeface="Times New Roman"/>
                        </a:rPr>
                        <a:t>,</a:t>
                      </a:r>
                      <a:endParaRPr lang="tr-TR" sz="1800" dirty="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Varlık, hayat, bilgi, insan ve değer ilişkisini eğitim açısından bütünsellik boyutu ile açıklar.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Eğitimde duygu, düşünce ve davranış uyumunun önemini fark eder.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Millî, evrensel, ahlaki ve kültürel değerleri açıklar.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Değerlerin insan eğitimindeki etkisini ve kazanımlarını söyler. </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Öğretmenlik mesleğinin temel değerlerini ve etik ilkelerini örneklerle açıklar.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800" kern="1200" dirty="0">
                          <a:effectLst/>
                          <a:latin typeface="+mn-lt"/>
                          <a:ea typeface="Times New Roman"/>
                          <a:cs typeface="Times New Roman"/>
                        </a:rPr>
                        <a:t>Öğretmenlik mesleği ile bağdaşmayan davranışları örneklendirir.</a:t>
                      </a:r>
                      <a:endParaRPr lang="tr-TR" sz="1800" dirty="0">
                        <a:effectLst/>
                        <a:latin typeface="+mn-lt"/>
                        <a:ea typeface="Times New Roman"/>
                        <a:cs typeface="Times New Roman"/>
                      </a:endParaRPr>
                    </a:p>
                    <a:p>
                      <a:pPr marL="0" indent="0">
                        <a:lnSpc>
                          <a:spcPct val="115000"/>
                        </a:lnSpc>
                        <a:spcAft>
                          <a:spcPts val="0"/>
                        </a:spcAft>
                        <a:buFont typeface="+mj-lt"/>
                        <a:buNone/>
                      </a:pPr>
                      <a:r>
                        <a:rPr lang="tr-TR" sz="1800" kern="1200" dirty="0">
                          <a:effectLst/>
                          <a:latin typeface="+mn-lt"/>
                          <a:ea typeface="Times New Roman"/>
                        </a:rPr>
                        <a:t> </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kern="1200" dirty="0" smtClean="0">
                          <a:effectLst/>
                          <a:latin typeface="+mn-lt"/>
                          <a:ea typeface="Times New Roman"/>
                        </a:rPr>
                        <a:t>24</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222068" y="235132"/>
          <a:ext cx="8739052" cy="6239256"/>
        </p:xfrm>
        <a:graphic>
          <a:graphicData uri="http://schemas.openxmlformats.org/drawingml/2006/table">
            <a:tbl>
              <a:tblPr firstRow="1" firstCol="1" bandRow="1"/>
              <a:tblGrid>
                <a:gridCol w="1676159"/>
                <a:gridCol w="3165887"/>
                <a:gridCol w="3195584"/>
                <a:gridCol w="701422"/>
              </a:tblGrid>
              <a:tr h="529589">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5451">
                <a:tc>
                  <a:txBody>
                    <a:bodyPr/>
                    <a:lstStyle/>
                    <a:p>
                      <a:pPr>
                        <a:lnSpc>
                          <a:spcPct val="115000"/>
                        </a:lnSpc>
                        <a:spcAft>
                          <a:spcPts val="0"/>
                        </a:spcAft>
                      </a:pPr>
                      <a:r>
                        <a:rPr lang="tr-TR" sz="1800" kern="1200" dirty="0">
                          <a:effectLst/>
                          <a:latin typeface="+mn-lt"/>
                          <a:ea typeface="Times New Roman"/>
                        </a:rPr>
                        <a:t>Kültürel çeşitliliklerimizi ve eğitimle olan ilişkisini fark eder.</a:t>
                      </a:r>
                      <a:endParaRPr lang="tr-TR" sz="18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AutoNum type="arabicPeriod"/>
                        <a:tabLst>
                          <a:tab pos="457200" algn="l"/>
                        </a:tabLst>
                      </a:pPr>
                      <a:r>
                        <a:rPr lang="tr-TR" sz="1800" kern="1200" dirty="0" smtClean="0">
                          <a:effectLst/>
                          <a:latin typeface="+mn-lt"/>
                          <a:ea typeface="Times New Roman"/>
                          <a:cs typeface="Times New Roman"/>
                        </a:rPr>
                        <a:t>Anadolu’da </a:t>
                      </a:r>
                      <a:r>
                        <a:rPr lang="tr-TR" sz="1800" kern="1200" dirty="0">
                          <a:effectLst/>
                          <a:latin typeface="+mn-lt"/>
                          <a:ea typeface="Times New Roman"/>
                          <a:cs typeface="Times New Roman"/>
                        </a:rPr>
                        <a:t>Çok Kültürlülük, Kaynakları ve Eğitime </a:t>
                      </a:r>
                      <a:r>
                        <a:rPr lang="tr-TR" sz="1800" kern="1200" dirty="0" smtClean="0">
                          <a:effectLst/>
                          <a:latin typeface="+mn-lt"/>
                          <a:ea typeface="Times New Roman"/>
                          <a:cs typeface="Times New Roman"/>
                        </a:rPr>
                        <a:t>Yansımaları</a:t>
                      </a:r>
                    </a:p>
                    <a:p>
                      <a:pPr marL="342900" lvl="0" indent="-342900">
                        <a:lnSpc>
                          <a:spcPct val="115000"/>
                        </a:lnSpc>
                        <a:spcAft>
                          <a:spcPts val="0"/>
                        </a:spcAft>
                        <a:buAutoNum type="arabicPeriod"/>
                        <a:tabLst>
                          <a:tab pos="457200" algn="l"/>
                        </a:tabLst>
                      </a:pP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Kültürel çeşitliliklerimiz</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Bir arada yaşama kültürü</a:t>
                      </a:r>
                      <a:endParaRPr lang="tr-TR" sz="18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800" kern="1200" dirty="0">
                          <a:effectLst/>
                          <a:latin typeface="+mn-lt"/>
                          <a:ea typeface="Times New Roman"/>
                          <a:cs typeface="Times New Roman"/>
                        </a:rPr>
                        <a:t>Yaşayan dil ve lehçeler</a:t>
                      </a:r>
                      <a:endParaRPr lang="tr-TR" sz="1800" dirty="0">
                        <a:effectLst/>
                        <a:latin typeface="+mn-lt"/>
                        <a:ea typeface="Times New Roman"/>
                        <a:cs typeface="Times New Roman"/>
                      </a:endParaRPr>
                    </a:p>
                    <a:p>
                      <a:pPr>
                        <a:lnSpc>
                          <a:spcPct val="115000"/>
                        </a:lnSpc>
                        <a:spcAft>
                          <a:spcPts val="0"/>
                        </a:spcAft>
                      </a:pPr>
                      <a:r>
                        <a:rPr lang="tr-TR" sz="1800" dirty="0">
                          <a:effectLst/>
                          <a:latin typeface="+mn-lt"/>
                          <a:ea typeface="Times New Roman"/>
                          <a:cs typeface="Times New Roman"/>
                        </a:rPr>
                        <a:t> </a:t>
                      </a:r>
                    </a:p>
                    <a:p>
                      <a:pPr>
                        <a:lnSpc>
                          <a:spcPct val="115000"/>
                        </a:lnSpc>
                        <a:spcAft>
                          <a:spcPts val="0"/>
                        </a:spcAft>
                        <a:tabLst>
                          <a:tab pos="1597025" algn="l"/>
                        </a:tabLst>
                      </a:pPr>
                      <a:r>
                        <a:rPr lang="tr-TR" sz="1800" dirty="0">
                          <a:effectLst/>
                          <a:latin typeface="+mn-lt"/>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kern="1200" dirty="0">
                          <a:effectLst/>
                          <a:latin typeface="+mn-lt"/>
                          <a:ea typeface="Times New Roman"/>
                          <a:cs typeface="Times New Roman"/>
                        </a:rPr>
                        <a:t>Bu seminerin sonunda öğretmenler</a:t>
                      </a:r>
                      <a:r>
                        <a:rPr lang="tr-TR" sz="1800" kern="1200" dirty="0" smtClean="0">
                          <a:effectLst/>
                          <a:latin typeface="+mn-lt"/>
                          <a:ea typeface="Times New Roman"/>
                          <a:cs typeface="Times New Roman"/>
                        </a:rPr>
                        <a:t>,</a:t>
                      </a:r>
                    </a:p>
                    <a:p>
                      <a:pPr>
                        <a:lnSpc>
                          <a:spcPct val="115000"/>
                        </a:lnSpc>
                        <a:spcAft>
                          <a:spcPts val="0"/>
                        </a:spcAft>
                      </a:pP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pPr>
                      <a:r>
                        <a:rPr lang="tr-TR" sz="1800" kern="1200" dirty="0">
                          <a:effectLst/>
                          <a:latin typeface="+mn-lt"/>
                          <a:ea typeface="Times New Roman"/>
                          <a:cs typeface="Times New Roman"/>
                        </a:rPr>
                        <a:t>Ülkemizdeki kültürel çeşitliliklerimizi açıklar.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pPr>
                      <a:r>
                        <a:rPr lang="tr-TR" sz="1800" kern="1200" dirty="0">
                          <a:effectLst/>
                          <a:latin typeface="+mn-lt"/>
                          <a:ea typeface="Times New Roman"/>
                          <a:cs typeface="Times New Roman"/>
                        </a:rPr>
                        <a:t>Bir arada yaşama kültürünü ve yansımalarını yorumlar.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pPr>
                      <a:r>
                        <a:rPr lang="tr-TR" sz="1800" kern="1200" dirty="0">
                          <a:effectLst/>
                          <a:latin typeface="+mn-lt"/>
                          <a:ea typeface="Times New Roman"/>
                          <a:cs typeface="Times New Roman"/>
                        </a:rPr>
                        <a:t>Yaşayan dil ve lehçelerin farkında olur.</a:t>
                      </a:r>
                      <a:endParaRPr lang="tr-TR" sz="1800" dirty="0">
                        <a:effectLst/>
                        <a:latin typeface="+mn-lt"/>
                        <a:ea typeface="Times New Roman"/>
                        <a:cs typeface="Times New Roman"/>
                      </a:endParaRPr>
                    </a:p>
                    <a:p>
                      <a:pPr marL="342900" lvl="0" indent="-342900">
                        <a:lnSpc>
                          <a:spcPct val="115000"/>
                        </a:lnSpc>
                        <a:spcAft>
                          <a:spcPts val="0"/>
                        </a:spcAft>
                        <a:buFont typeface="+mj-lt"/>
                        <a:buAutoNum type="arabicPeriod"/>
                      </a:pPr>
                      <a:r>
                        <a:rPr lang="tr-TR" sz="1800" kern="1200" dirty="0">
                          <a:effectLst/>
                          <a:latin typeface="+mn-lt"/>
                          <a:ea typeface="Times New Roman"/>
                          <a:cs typeface="Times New Roman"/>
                        </a:rPr>
                        <a:t>Görev yapacağı yörede Türkçe dışında yaygın olarak kullanılan dil hakkında bilgi sahibi olur ve bu dilde kendini temel düzeyde ifade edebilir.</a:t>
                      </a:r>
                      <a:endParaRPr lang="tr-TR" sz="1800" dirty="0">
                        <a:effectLst/>
                        <a:latin typeface="+mn-lt"/>
                        <a:ea typeface="Times New Roman"/>
                        <a:cs typeface="Times New Roman"/>
                      </a:endParaRPr>
                    </a:p>
                    <a:p>
                      <a:pPr>
                        <a:lnSpc>
                          <a:spcPct val="115000"/>
                        </a:lnSpc>
                        <a:spcAft>
                          <a:spcPts val="0"/>
                        </a:spcAft>
                      </a:pPr>
                      <a:r>
                        <a:rPr lang="tr-TR" sz="1800" dirty="0">
                          <a:effectLst/>
                          <a:latin typeface="+mn-lt"/>
                          <a:ea typeface="Times New Roman"/>
                          <a:cs typeface="Times New Roman"/>
                        </a:rPr>
                        <a:t> </a:t>
                      </a:r>
                    </a:p>
                    <a:p>
                      <a:pPr>
                        <a:lnSpc>
                          <a:spcPct val="115000"/>
                        </a:lnSpc>
                        <a:spcAft>
                          <a:spcPts val="0"/>
                        </a:spcAft>
                      </a:pPr>
                      <a:r>
                        <a:rPr lang="tr-TR" sz="1800" dirty="0">
                          <a:effectLst/>
                          <a:latin typeface="+mn-lt"/>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kern="1200" dirty="0" smtClean="0">
                          <a:effectLst/>
                          <a:latin typeface="+mn-lt"/>
                          <a:ea typeface="Times New Roman"/>
                        </a:rPr>
                        <a:t>48</a:t>
                      </a:r>
                      <a:endParaRPr lang="tr-TR" sz="1800" dirty="0">
                        <a:effectLst/>
                        <a:latin typeface="+mn-lt"/>
                        <a:ea typeface="Times New Roman"/>
                      </a:endParaRPr>
                    </a:p>
                    <a:p>
                      <a:pPr>
                        <a:lnSpc>
                          <a:spcPct val="115000"/>
                        </a:lnSpc>
                        <a:spcAft>
                          <a:spcPts val="0"/>
                        </a:spcAft>
                      </a:pPr>
                      <a:r>
                        <a:rPr lang="tr-TR" sz="1800" dirty="0">
                          <a:effectLst/>
                          <a:latin typeface="+mn-lt"/>
                          <a:ea typeface="Times New Roman"/>
                          <a:cs typeface="Times New Roman"/>
                        </a:rPr>
                        <a:t> </a:t>
                      </a:r>
                    </a:p>
                    <a:p>
                      <a:pPr>
                        <a:lnSpc>
                          <a:spcPct val="115000"/>
                        </a:lnSpc>
                        <a:spcAft>
                          <a:spcPts val="0"/>
                        </a:spcAft>
                      </a:pPr>
                      <a:r>
                        <a:rPr lang="tr-TR" sz="1800" dirty="0">
                          <a:effectLst/>
                          <a:latin typeface="+mn-lt"/>
                          <a:ea typeface="Times New Roman"/>
                          <a:cs typeface="Times New Roman"/>
                        </a:rPr>
                        <a:t> </a:t>
                      </a:r>
                    </a:p>
                    <a:p>
                      <a:pPr>
                        <a:lnSpc>
                          <a:spcPct val="115000"/>
                        </a:lnSpc>
                        <a:spcAft>
                          <a:spcPts val="0"/>
                        </a:spcAft>
                      </a:pPr>
                      <a:r>
                        <a:rPr lang="tr-TR" sz="1800" dirty="0">
                          <a:effectLst/>
                          <a:latin typeface="+mn-lt"/>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156754" y="222068"/>
          <a:ext cx="8830492" cy="5888736"/>
        </p:xfrm>
        <a:graphic>
          <a:graphicData uri="http://schemas.openxmlformats.org/drawingml/2006/table">
            <a:tbl>
              <a:tblPr firstRow="1" firstCol="1" bandRow="1"/>
              <a:tblGrid>
                <a:gridCol w="1476103"/>
                <a:gridCol w="3416608"/>
                <a:gridCol w="3193198"/>
                <a:gridCol w="744583"/>
              </a:tblGrid>
              <a:tr h="462121">
                <a:tc>
                  <a:txBody>
                    <a:bodyPr/>
                    <a:lstStyle/>
                    <a:p>
                      <a:pPr algn="ctr">
                        <a:lnSpc>
                          <a:spcPct val="115000"/>
                        </a:lnSpc>
                        <a:spcAft>
                          <a:spcPts val="0"/>
                        </a:spcAft>
                      </a:pPr>
                      <a:r>
                        <a:rPr lang="tr-TR" sz="1400" b="1" kern="1200" dirty="0" smtClean="0">
                          <a:effectLst/>
                          <a:latin typeface="+mn-lt"/>
                          <a:ea typeface="Times New Roman"/>
                        </a:rPr>
                        <a:t>GENEL</a:t>
                      </a:r>
                      <a:br>
                        <a:rPr lang="tr-TR" sz="1400" b="1" kern="1200" dirty="0" smtClean="0">
                          <a:effectLst/>
                          <a:latin typeface="+mn-lt"/>
                          <a:ea typeface="Times New Roman"/>
                        </a:rPr>
                      </a:br>
                      <a:r>
                        <a:rPr lang="tr-TR" sz="1400" b="1" kern="1200" dirty="0" smtClean="0">
                          <a:effectLst/>
                          <a:latin typeface="+mn-lt"/>
                          <a:ea typeface="Times New Roman"/>
                        </a:rPr>
                        <a:t>AMAÇLAR</a:t>
                      </a:r>
                      <a:endParaRPr lang="tr-TR" sz="14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400" b="1" kern="1200" smtClean="0">
                          <a:effectLst/>
                          <a:latin typeface="+mn-lt"/>
                          <a:ea typeface="Times New Roman"/>
                        </a:rPr>
                        <a:t>SEMİNER KONULARI</a:t>
                      </a:r>
                      <a:endParaRPr lang="tr-TR" sz="14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400" b="1" kern="1200" smtClean="0">
                          <a:effectLst/>
                          <a:latin typeface="+mn-lt"/>
                          <a:ea typeface="Times New Roman"/>
                        </a:rPr>
                        <a:t>KAZANIMLAR</a:t>
                      </a:r>
                      <a:endParaRPr lang="tr-TR" sz="14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400" b="1" kern="1200" smtClean="0">
                          <a:effectLst/>
                          <a:latin typeface="+mn-lt"/>
                          <a:ea typeface="Times New Roman"/>
                        </a:rPr>
                        <a:t>SÜRE</a:t>
                      </a:r>
                      <a:endParaRPr lang="tr-TR" sz="14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2110">
                <a:tc>
                  <a:txBody>
                    <a:bodyPr/>
                    <a:lstStyle/>
                    <a:p>
                      <a:pPr>
                        <a:lnSpc>
                          <a:spcPct val="115000"/>
                        </a:lnSpc>
                        <a:spcAft>
                          <a:spcPts val="0"/>
                        </a:spcAft>
                      </a:pPr>
                      <a:r>
                        <a:rPr lang="tr-TR" sz="1600" kern="1200" dirty="0">
                          <a:effectLst/>
                          <a:latin typeface="+mn-lt"/>
                          <a:ea typeface="Times New Roman"/>
                        </a:rPr>
                        <a:t>Öğretmenlik </a:t>
                      </a:r>
                      <a:r>
                        <a:rPr lang="tr-TR" sz="1600" kern="1200" dirty="0" smtClean="0">
                          <a:effectLst/>
                          <a:latin typeface="+mn-lt"/>
                          <a:ea typeface="Times New Roman"/>
                        </a:rPr>
                        <a:t>uygulamalarına </a:t>
                      </a:r>
                      <a:r>
                        <a:rPr lang="tr-TR" sz="1600" kern="1200" dirty="0">
                          <a:effectLst/>
                          <a:latin typeface="+mn-lt"/>
                          <a:ea typeface="Times New Roman"/>
                        </a:rPr>
                        <a:t>yönelik bilgi ve becerileri gelişir.</a:t>
                      </a:r>
                      <a:endParaRPr lang="tr-TR" sz="1600" dirty="0">
                        <a:effectLst/>
                        <a:latin typeface="+mn-lt"/>
                        <a:ea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tabLst>
                          <a:tab pos="457200" algn="l"/>
                        </a:tabLst>
                      </a:pPr>
                      <a:r>
                        <a:rPr lang="tr-TR" sz="1400" kern="1200" dirty="0" smtClean="0">
                          <a:effectLst/>
                          <a:latin typeface="+mn-lt"/>
                          <a:ea typeface="Times New Roman"/>
                          <a:cs typeface="Times New Roman"/>
                        </a:rPr>
                        <a:t>1</a:t>
                      </a:r>
                      <a:r>
                        <a:rPr lang="tr-TR" sz="1600" kern="1200" dirty="0" smtClean="0">
                          <a:effectLst/>
                          <a:latin typeface="+mn-lt"/>
                          <a:ea typeface="Times New Roman"/>
                          <a:cs typeface="Times New Roman"/>
                        </a:rPr>
                        <a:t>.    Örnek </a:t>
                      </a:r>
                      <a:r>
                        <a:rPr lang="tr-TR" sz="1600" kern="1200" dirty="0">
                          <a:effectLst/>
                          <a:latin typeface="+mn-lt"/>
                          <a:ea typeface="Times New Roman"/>
                          <a:cs typeface="Times New Roman"/>
                        </a:rPr>
                        <a:t>Uygulamalarla Etkili İletişim Becerileri </a:t>
                      </a:r>
                      <a:endParaRPr lang="tr-TR" sz="1600" dirty="0">
                        <a:effectLst/>
                        <a:latin typeface="+mn-lt"/>
                        <a:ea typeface="Times New Roman"/>
                        <a:cs typeface="Times New Roman"/>
                      </a:endParaRPr>
                    </a:p>
                    <a:p>
                      <a:pPr indent="201295">
                        <a:lnSpc>
                          <a:spcPct val="115000"/>
                        </a:lnSpc>
                        <a:spcAft>
                          <a:spcPts val="0"/>
                        </a:spcAft>
                      </a:pPr>
                      <a:r>
                        <a:rPr lang="tr-TR" sz="1600" kern="1200" dirty="0">
                          <a:effectLst/>
                          <a:latin typeface="+mn-lt"/>
                          <a:ea typeface="Times New Roman"/>
                        </a:rPr>
                        <a:t>a. Genel iletişim becerileri</a:t>
                      </a:r>
                      <a:endParaRPr lang="tr-TR" sz="1600" dirty="0">
                        <a:effectLst/>
                        <a:latin typeface="+mn-lt"/>
                        <a:ea typeface="Times New Roman"/>
                      </a:endParaRPr>
                    </a:p>
                    <a:p>
                      <a:pPr indent="201295">
                        <a:lnSpc>
                          <a:spcPct val="115000"/>
                        </a:lnSpc>
                        <a:spcAft>
                          <a:spcPts val="0"/>
                        </a:spcAft>
                      </a:pPr>
                      <a:r>
                        <a:rPr lang="tr-TR" sz="1600" kern="1200" dirty="0">
                          <a:effectLst/>
                          <a:latin typeface="+mn-lt"/>
                          <a:ea typeface="Times New Roman"/>
                        </a:rPr>
                        <a:t>b. Öğrencilerle iletişim</a:t>
                      </a:r>
                      <a:endParaRPr lang="tr-TR" sz="1600" dirty="0">
                        <a:effectLst/>
                        <a:latin typeface="+mn-lt"/>
                        <a:ea typeface="Times New Roman"/>
                      </a:endParaRPr>
                    </a:p>
                    <a:p>
                      <a:pPr indent="201295">
                        <a:lnSpc>
                          <a:spcPct val="115000"/>
                        </a:lnSpc>
                        <a:spcAft>
                          <a:spcPts val="0"/>
                        </a:spcAft>
                      </a:pPr>
                      <a:r>
                        <a:rPr lang="tr-TR" sz="1600" kern="1200" dirty="0">
                          <a:effectLst/>
                          <a:latin typeface="+mn-lt"/>
                          <a:ea typeface="Times New Roman"/>
                        </a:rPr>
                        <a:t>c. Velilerle iletişim </a:t>
                      </a:r>
                      <a:endParaRPr lang="tr-TR" sz="1600" dirty="0">
                        <a:effectLst/>
                        <a:latin typeface="+mn-lt"/>
                        <a:ea typeface="Times New Roman"/>
                      </a:endParaRPr>
                    </a:p>
                    <a:p>
                      <a:pPr indent="201295">
                        <a:lnSpc>
                          <a:spcPct val="115000"/>
                        </a:lnSpc>
                        <a:spcAft>
                          <a:spcPts val="0"/>
                        </a:spcAft>
                      </a:pPr>
                      <a:r>
                        <a:rPr lang="tr-TR" sz="1600" kern="1200" dirty="0">
                          <a:effectLst/>
                          <a:latin typeface="+mn-lt"/>
                          <a:ea typeface="Times New Roman"/>
                        </a:rPr>
                        <a:t>d. Kurumsal iletişim, temsil ve </a:t>
                      </a:r>
                      <a:endParaRPr lang="tr-TR" sz="1600" dirty="0">
                        <a:effectLst/>
                        <a:latin typeface="+mn-lt"/>
                        <a:ea typeface="Times New Roman"/>
                      </a:endParaRPr>
                    </a:p>
                    <a:p>
                      <a:pPr indent="201295">
                        <a:lnSpc>
                          <a:spcPct val="115000"/>
                        </a:lnSpc>
                        <a:spcAft>
                          <a:spcPts val="0"/>
                        </a:spcAft>
                      </a:pPr>
                      <a:r>
                        <a:rPr lang="tr-TR" sz="1600" kern="1200" dirty="0">
                          <a:effectLst/>
                          <a:latin typeface="+mn-lt"/>
                          <a:ea typeface="Times New Roman"/>
                        </a:rPr>
                        <a:t>protokol </a:t>
                      </a:r>
                      <a:r>
                        <a:rPr lang="tr-TR" sz="1600" kern="1200" dirty="0" smtClean="0">
                          <a:effectLst/>
                          <a:latin typeface="+mn-lt"/>
                          <a:ea typeface="Times New Roman"/>
                        </a:rPr>
                        <a:t>kuralları</a:t>
                      </a:r>
                    </a:p>
                    <a:p>
                      <a:pPr indent="201295">
                        <a:lnSpc>
                          <a:spcPct val="115000"/>
                        </a:lnSpc>
                        <a:spcAft>
                          <a:spcPts val="0"/>
                        </a:spcAft>
                      </a:pPr>
                      <a:endParaRPr lang="tr-TR" sz="1600" dirty="0">
                        <a:effectLst/>
                        <a:latin typeface="+mn-lt"/>
                        <a:ea typeface="Times New Roman"/>
                      </a:endParaRPr>
                    </a:p>
                    <a:p>
                      <a:pPr marL="342900" lvl="0" indent="-342900">
                        <a:lnSpc>
                          <a:spcPct val="115000"/>
                        </a:lnSpc>
                        <a:spcAft>
                          <a:spcPts val="0"/>
                        </a:spcAft>
                      </a:pPr>
                      <a:r>
                        <a:rPr lang="tr-TR" sz="1600" kern="1200" dirty="0" smtClean="0">
                          <a:effectLst/>
                          <a:latin typeface="+mn-lt"/>
                          <a:ea typeface="Times New Roman"/>
                          <a:cs typeface="Times New Roman"/>
                        </a:rPr>
                        <a:t>2.     Etkili </a:t>
                      </a:r>
                      <a:r>
                        <a:rPr lang="tr-TR" sz="1600" kern="1200" dirty="0">
                          <a:effectLst/>
                          <a:latin typeface="+mn-lt"/>
                          <a:ea typeface="Times New Roman"/>
                          <a:cs typeface="Times New Roman"/>
                        </a:rPr>
                        <a:t>Sınıf Yönetimi</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Sınıf yönetimini oluşturan süreçler</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Sınıf kuralları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Sınıf yönetimini etkileyen öğretmen davranışları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İstenmeyen davranışlara yönelik stratejiler</a:t>
                      </a:r>
                      <a:endParaRPr lang="tr-TR" sz="1600" dirty="0">
                        <a:effectLst/>
                        <a:latin typeface="+mn-lt"/>
                        <a:ea typeface="Times New Roman"/>
                        <a:cs typeface="Times New Roman"/>
                      </a:endParaRPr>
                    </a:p>
                    <a:p>
                      <a:pPr>
                        <a:lnSpc>
                          <a:spcPct val="115000"/>
                        </a:lnSpc>
                        <a:spcAft>
                          <a:spcPts val="0"/>
                        </a:spcAft>
                      </a:pPr>
                      <a:r>
                        <a:rPr lang="tr-TR" sz="1600" kern="1200" dirty="0">
                          <a:effectLst/>
                          <a:latin typeface="+mn-lt"/>
                          <a:ea typeface="Times New Roman"/>
                        </a:rPr>
                        <a:t> </a:t>
                      </a:r>
                      <a:endParaRPr lang="tr-TR" sz="1600" dirty="0">
                        <a:effectLst/>
                        <a:latin typeface="+mn-lt"/>
                        <a:ea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kern="1200" dirty="0">
                          <a:effectLst/>
                          <a:latin typeface="+mn-lt"/>
                          <a:ea typeface="Times New Roman"/>
                        </a:rPr>
                        <a:t>Bu seminerin sonunda öğretmenler</a:t>
                      </a:r>
                      <a:r>
                        <a:rPr lang="tr-TR" sz="1400" kern="1200" dirty="0" smtClean="0">
                          <a:effectLst/>
                          <a:latin typeface="+mn-lt"/>
                          <a:ea typeface="Times New Roman"/>
                        </a:rPr>
                        <a:t>,</a:t>
                      </a:r>
                      <a:endParaRPr lang="tr-TR" sz="1400" dirty="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Genel iletişim becerilerinin farkında olur.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Öğrencilerle ve velilerle etkili iletişim kurma stratejilerini kavrar.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Kurum içi ve kurum dışı iletişim becerilerinin farkında olur.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Kurumlar arası iletişim ve protokol kurallarının farkında olur.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Etkili sınıf yönetimini oluşturan süreçleri açıklar.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Sınıf içi kuralları ve sınıf yönetimini olumlu ve olumsuz etkileyen öğretmen davranışlarını yorumlar.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İstenmeyen davranışlara yönelik yeni stratejiler geliştirmesi gerektiğinin farkında olur.  </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Sınıf yönetiminde öğretmenin lider davranışlarının ve etkinliğinin farkında olur. </a:t>
                      </a:r>
                      <a:endParaRPr lang="tr-TR" sz="1400" dirty="0">
                        <a:effectLst/>
                        <a:latin typeface="+mn-lt"/>
                        <a:ea typeface="Times New Roman"/>
                        <a:cs typeface="Times New Roman"/>
                      </a:endParaRPr>
                    </a:p>
                    <a:p>
                      <a:pPr>
                        <a:lnSpc>
                          <a:spcPct val="115000"/>
                        </a:lnSpc>
                        <a:spcAft>
                          <a:spcPts val="0"/>
                        </a:spcAft>
                      </a:pPr>
                      <a:r>
                        <a:rPr lang="tr-TR" sz="1400" kern="1200" dirty="0">
                          <a:effectLst/>
                          <a:latin typeface="+mn-lt"/>
                          <a:ea typeface="Times New Roman"/>
                        </a:rPr>
                        <a:t> </a:t>
                      </a:r>
                      <a:endParaRPr lang="tr-TR" sz="1400" dirty="0">
                        <a:effectLst/>
                        <a:latin typeface="+mn-lt"/>
                        <a:ea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400" kern="1200" dirty="0" smtClean="0">
                          <a:effectLst/>
                          <a:latin typeface="+mn-lt"/>
                          <a:ea typeface="Times New Roman"/>
                        </a:rPr>
                        <a:t>24</a:t>
                      </a:r>
                      <a:endParaRPr lang="tr-TR" sz="1400" dirty="0">
                        <a:effectLst/>
                        <a:latin typeface="+mn-lt"/>
                        <a:ea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182880" y="0"/>
          <a:ext cx="8961120" cy="5888736"/>
        </p:xfrm>
        <a:graphic>
          <a:graphicData uri="http://schemas.openxmlformats.org/drawingml/2006/table">
            <a:tbl>
              <a:tblPr firstRow="1" firstCol="1" bandRow="1"/>
              <a:tblGrid>
                <a:gridCol w="1718752"/>
                <a:gridCol w="3246336"/>
                <a:gridCol w="3238386"/>
                <a:gridCol w="757646"/>
              </a:tblGrid>
              <a:tr h="519183">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7441">
                <a:tc>
                  <a:txBody>
                    <a:bodyPr/>
                    <a:lstStyle/>
                    <a:p>
                      <a:pPr>
                        <a:lnSpc>
                          <a:spcPct val="115000"/>
                        </a:lnSpc>
                        <a:spcAft>
                          <a:spcPts val="0"/>
                        </a:spcAft>
                      </a:pPr>
                      <a:r>
                        <a:rPr lang="tr-TR" sz="1600" kern="1200" dirty="0">
                          <a:effectLst/>
                          <a:latin typeface="+mn-lt"/>
                          <a:ea typeface="Times New Roman"/>
                        </a:rPr>
                        <a:t>Millî eğitimin genel politikalarını, güncel önceliklerini ve uygulamalarını bilir.</a:t>
                      </a: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tabLst>
                          <a:tab pos="457200" algn="l"/>
                        </a:tabLst>
                      </a:pPr>
                      <a:r>
                        <a:rPr lang="tr-TR" sz="1600" kern="1200" dirty="0" smtClean="0">
                          <a:effectLst/>
                          <a:latin typeface="+mn-lt"/>
                          <a:ea typeface="Times New Roman"/>
                          <a:cs typeface="Times New Roman"/>
                        </a:rPr>
                        <a:t>1.    Millî </a:t>
                      </a:r>
                      <a:r>
                        <a:rPr lang="tr-TR" sz="1600" kern="1200" dirty="0">
                          <a:effectLst/>
                          <a:latin typeface="+mn-lt"/>
                          <a:ea typeface="Times New Roman"/>
                          <a:cs typeface="Times New Roman"/>
                        </a:rPr>
                        <a:t>Eğitim Sistemi ve Öğretmenlik  (anlatım- soru-cevap)</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Türk eğitim sistemi ve MEB teşkilatı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Öğretmenlikte adaylık süreci, özlük hakları, kariyer imkanları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Öğretmenlik mesleği genel yeterlikleri ve özel alan yeterlikleri</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startAt="2"/>
                        <a:tabLst>
                          <a:tab pos="379095" algn="l"/>
                        </a:tabLst>
                      </a:pPr>
                      <a:r>
                        <a:rPr lang="tr-TR" sz="1600" kern="1200" dirty="0">
                          <a:effectLst/>
                          <a:latin typeface="+mn-lt"/>
                          <a:ea typeface="Times New Roman"/>
                          <a:cs typeface="Times New Roman"/>
                        </a:rPr>
                        <a:t>Millî Eğitimde Elektronik Uygulamalar</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rPr>
                        <a:t>E-okul, MEBBİS, e-kurs, e-pansiyon vb. uygulamalar</a:t>
                      </a:r>
                      <a:endParaRPr lang="tr-TR" sz="1600" dirty="0">
                        <a:effectLst/>
                        <a:latin typeface="+mn-lt"/>
                        <a:ea typeface="Times New Roman"/>
                        <a:cs typeface="Times New Roman"/>
                      </a:endParaRPr>
                    </a:p>
                    <a:p>
                      <a:pPr marL="342900" lvl="0" indent="-342900">
                        <a:lnSpc>
                          <a:spcPct val="115000"/>
                        </a:lnSpc>
                        <a:spcAft>
                          <a:spcPts val="0"/>
                        </a:spcAft>
                        <a:buFont typeface="+mj-lt"/>
                        <a:buAutoNum type="alphaLcPeriod"/>
                        <a:tabLst>
                          <a:tab pos="457200" algn="l"/>
                        </a:tabLst>
                      </a:pPr>
                      <a:r>
                        <a:rPr lang="tr-TR" sz="1600" kern="1200" dirty="0">
                          <a:effectLst/>
                          <a:latin typeface="+mn-lt"/>
                          <a:ea typeface="Times New Roman"/>
                          <a:cs typeface="Times New Roman"/>
                          <a:hlinkClick r:id="rId2" action="ppaction://hlinkfile"/>
                        </a:rPr>
                        <a:t>Fatih projesi ve EBA </a:t>
                      </a:r>
                      <a:r>
                        <a:rPr lang="tr-TR" sz="1600" kern="1200" dirty="0" smtClean="0">
                          <a:effectLst/>
                          <a:latin typeface="+mn-lt"/>
                          <a:ea typeface="Times New Roman"/>
                          <a:cs typeface="Times New Roman"/>
                          <a:hlinkClick r:id="rId2" action="ppaction://hlinkfile"/>
                        </a:rPr>
                        <a:t>uygulamaları</a:t>
                      </a:r>
                      <a:endParaRPr lang="tr-TR" sz="1600" kern="1200" dirty="0" smtClean="0">
                        <a:effectLst/>
                        <a:latin typeface="+mn-lt"/>
                        <a:ea typeface="Times New Roman"/>
                        <a:cs typeface="Times New Roman"/>
                      </a:endParaRPr>
                    </a:p>
                    <a:p>
                      <a:pPr marL="0" lvl="0" indent="0">
                        <a:lnSpc>
                          <a:spcPct val="115000"/>
                        </a:lnSpc>
                        <a:spcAft>
                          <a:spcPts val="0"/>
                        </a:spcAft>
                        <a:buFont typeface="+mj-lt"/>
                        <a:buNone/>
                        <a:tabLst>
                          <a:tab pos="457200" algn="l"/>
                        </a:tabLst>
                      </a:pPr>
                      <a:r>
                        <a:rPr lang="tr-TR" sz="1600" kern="1200" dirty="0" smtClean="0">
                          <a:effectLst/>
                          <a:latin typeface="+mn-lt"/>
                          <a:ea typeface="Times New Roman"/>
                          <a:cs typeface="Times New Roman"/>
                        </a:rPr>
                        <a:t>3</a:t>
                      </a:r>
                      <a:r>
                        <a:rPr lang="tr-TR" sz="1600" kern="1200" dirty="0">
                          <a:effectLst/>
                          <a:latin typeface="+mn-lt"/>
                          <a:ea typeface="Times New Roman"/>
                          <a:cs typeface="Times New Roman"/>
                        </a:rPr>
                        <a:t>. </a:t>
                      </a:r>
                      <a:r>
                        <a:rPr lang="tr-TR" sz="1600" kern="1200" dirty="0" smtClean="0">
                          <a:effectLst/>
                          <a:latin typeface="+mn-lt"/>
                          <a:ea typeface="Times New Roman"/>
                          <a:cs typeface="Times New Roman"/>
                        </a:rPr>
                        <a:t>   Okul </a:t>
                      </a:r>
                      <a:r>
                        <a:rPr lang="tr-TR" sz="1600" kern="1200" dirty="0">
                          <a:effectLst/>
                          <a:latin typeface="+mn-lt"/>
                          <a:ea typeface="Times New Roman"/>
                          <a:cs typeface="Times New Roman"/>
                        </a:rPr>
                        <a:t>Temelli Mesleki Gelişim Modeli(OTMG)</a:t>
                      </a:r>
                      <a:endParaRPr lang="tr-TR" sz="1600" dirty="0">
                        <a:effectLst/>
                        <a:latin typeface="+mn-lt"/>
                        <a:ea typeface="Times New Roman"/>
                        <a:cs typeface="Times New Roman"/>
                      </a:endParaRPr>
                    </a:p>
                    <a:p>
                      <a:pPr>
                        <a:lnSpc>
                          <a:spcPct val="115000"/>
                        </a:lnSpc>
                        <a:spcAft>
                          <a:spcPts val="0"/>
                        </a:spcAft>
                      </a:pPr>
                      <a:r>
                        <a:rPr lang="tr-TR" sz="1600" dirty="0">
                          <a:effectLst/>
                          <a:latin typeface="+mn-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kern="1200" dirty="0">
                          <a:effectLst/>
                          <a:latin typeface="+mn-lt"/>
                          <a:ea typeface="Times New Roman"/>
                        </a:rPr>
                        <a:t>Bu seminerin sonunda öğretmenler,</a:t>
                      </a:r>
                      <a:endParaRPr lang="tr-TR" sz="1600" dirty="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Türk eğitim sistemi ve Millî Eğitim Bakanlığı teşkilat yapısını ana hatları ile bilir.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Aday öğretmenlik sürecini ve öğretmenlerin özlük haklarını bilir.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Öğretmenlik mesleği genel yeterlikleri ve özel alan yeterliklerinin farkında olur.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Bakanlığın e-okul, MEBBİS, e-kurs ve e-pansiyon gibi elektronik uygulamalarını bilir.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Fatih projesi ve EBA uygulamalarının farkında olur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Okul Temelli Mesleki Gelişim Modelinin işleyişi hakkında bilgi sahibi olur.</a:t>
                      </a:r>
                      <a:endParaRPr lang="tr-TR" sz="1600" dirty="0">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600" kern="1200" dirty="0" smtClean="0">
                        <a:effectLst/>
                        <a:latin typeface="+mn-lt"/>
                        <a:ea typeface="Times New Roman"/>
                      </a:endParaRPr>
                    </a:p>
                    <a:p>
                      <a:pPr>
                        <a:lnSpc>
                          <a:spcPct val="115000"/>
                        </a:lnSpc>
                        <a:spcAft>
                          <a:spcPts val="0"/>
                        </a:spcAft>
                      </a:pPr>
                      <a:endParaRPr lang="tr-TR" sz="1600" kern="1200" dirty="0" smtClean="0">
                        <a:effectLst/>
                        <a:latin typeface="+mn-lt"/>
                        <a:ea typeface="Times New Roman"/>
                      </a:endParaRPr>
                    </a:p>
                    <a:p>
                      <a:pPr>
                        <a:lnSpc>
                          <a:spcPct val="115000"/>
                        </a:lnSpc>
                        <a:spcAft>
                          <a:spcPts val="0"/>
                        </a:spcAft>
                      </a:pPr>
                      <a:endParaRPr lang="tr-TR" sz="1600" kern="1200" dirty="0" smtClean="0">
                        <a:effectLst/>
                        <a:latin typeface="+mn-lt"/>
                        <a:ea typeface="Times New Roman"/>
                      </a:endParaRPr>
                    </a:p>
                    <a:p>
                      <a:pPr>
                        <a:lnSpc>
                          <a:spcPct val="115000"/>
                        </a:lnSpc>
                        <a:spcAft>
                          <a:spcPts val="0"/>
                        </a:spcAft>
                      </a:pPr>
                      <a:endParaRPr lang="tr-TR" sz="1600" kern="1200" dirty="0" smtClean="0">
                        <a:effectLst/>
                        <a:latin typeface="+mn-lt"/>
                        <a:ea typeface="Times New Roman"/>
                      </a:endParaRPr>
                    </a:p>
                    <a:p>
                      <a:pPr>
                        <a:lnSpc>
                          <a:spcPct val="115000"/>
                        </a:lnSpc>
                        <a:spcAft>
                          <a:spcPts val="0"/>
                        </a:spcAft>
                      </a:pPr>
                      <a:endParaRPr lang="tr-TR" sz="1600" kern="1200" dirty="0" smtClean="0">
                        <a:effectLst/>
                        <a:latin typeface="+mn-lt"/>
                        <a:ea typeface="Times New Roman"/>
                      </a:endParaRPr>
                    </a:p>
                    <a:p>
                      <a:pPr>
                        <a:lnSpc>
                          <a:spcPct val="115000"/>
                        </a:lnSpc>
                        <a:spcAft>
                          <a:spcPts val="0"/>
                        </a:spcAft>
                      </a:pPr>
                      <a:endParaRPr lang="tr-TR" sz="1600" kern="1200" dirty="0" smtClean="0">
                        <a:effectLst/>
                        <a:latin typeface="+mn-lt"/>
                        <a:ea typeface="Times New Roman"/>
                      </a:endParaRPr>
                    </a:p>
                    <a:p>
                      <a:pPr>
                        <a:lnSpc>
                          <a:spcPct val="115000"/>
                        </a:lnSpc>
                        <a:spcAft>
                          <a:spcPts val="0"/>
                        </a:spcAft>
                      </a:pPr>
                      <a:r>
                        <a:rPr lang="tr-TR" sz="1600" kern="1200" dirty="0" smtClean="0">
                          <a:effectLst/>
                          <a:latin typeface="+mn-lt"/>
                          <a:ea typeface="Times New Roman"/>
                        </a:rPr>
                        <a:t>24</a:t>
                      </a: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460852" y="235131"/>
          <a:ext cx="8424934" cy="5658273"/>
        </p:xfrm>
        <a:graphic>
          <a:graphicData uri="http://schemas.openxmlformats.org/drawingml/2006/table">
            <a:tbl>
              <a:tblPr firstRow="1" firstCol="1" bandRow="1"/>
              <a:tblGrid>
                <a:gridCol w="1615911"/>
                <a:gridCol w="3052092"/>
                <a:gridCol w="2935310"/>
                <a:gridCol w="821621"/>
              </a:tblGrid>
              <a:tr h="519183">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7441">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600" kern="1200" dirty="0" smtClean="0">
                          <a:effectLst/>
                          <a:latin typeface="+mn-lt"/>
                          <a:ea typeface="Times New Roman"/>
                        </a:rPr>
                        <a:t>Uluslararası gelişmeler ışığında medeniyetimiz ve eğitimin gelecek vizyonu hakkında kanaat edinir.</a:t>
                      </a:r>
                      <a:endParaRPr lang="tr-TR" sz="1600" dirty="0" smtClean="0">
                        <a:effectLst/>
                        <a:latin typeface="+mn-lt"/>
                        <a:ea typeface="Times New Roman"/>
                      </a:endParaRPr>
                    </a:p>
                    <a:p>
                      <a:pPr>
                        <a:lnSpc>
                          <a:spcPct val="115000"/>
                        </a:lnSpc>
                        <a:spcAft>
                          <a:spcPts val="0"/>
                        </a:spcAft>
                      </a:pP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nSpc>
                          <a:spcPct val="115000"/>
                        </a:lnSpc>
                        <a:spcAft>
                          <a:spcPts val="0"/>
                        </a:spcAft>
                      </a:pPr>
                      <a:r>
                        <a:rPr lang="tr-TR" sz="1600" kern="1200" dirty="0" smtClean="0">
                          <a:effectLst/>
                          <a:latin typeface="+mn-lt"/>
                          <a:ea typeface="Times New Roman"/>
                          <a:cs typeface="Times New Roman"/>
                        </a:rPr>
                        <a:t>1.Medeniyetimizin Analizi (Dünü, Bugünü ve Geleceği)</a:t>
                      </a:r>
                      <a:endParaRPr lang="tr-TR" sz="1600" dirty="0" smtClean="0">
                        <a:effectLst/>
                        <a:latin typeface="+mn-lt"/>
                        <a:ea typeface="Times New Roman"/>
                        <a:cs typeface="Times New Roman"/>
                      </a:endParaRPr>
                    </a:p>
                    <a:p>
                      <a:pPr marL="228600">
                        <a:lnSpc>
                          <a:spcPct val="115000"/>
                        </a:lnSpc>
                        <a:spcAft>
                          <a:spcPts val="0"/>
                        </a:spcAft>
                      </a:pPr>
                      <a:r>
                        <a:rPr lang="tr-TR" sz="1600" kern="1200" dirty="0" smtClean="0">
                          <a:effectLst/>
                          <a:latin typeface="+mn-lt"/>
                          <a:ea typeface="Times New Roman"/>
                          <a:cs typeface="Times New Roman"/>
                        </a:rPr>
                        <a:t>2.Uluslararası  Bağlamda eğitim alanında gelişmeler</a:t>
                      </a:r>
                    </a:p>
                    <a:p>
                      <a:pPr marL="228600">
                        <a:lnSpc>
                          <a:spcPct val="115000"/>
                        </a:lnSpc>
                        <a:spcAft>
                          <a:spcPts val="0"/>
                        </a:spcAft>
                      </a:pPr>
                      <a:r>
                        <a:rPr lang="tr-TR" sz="1600" kern="1200" dirty="0" smtClean="0">
                          <a:effectLst/>
                          <a:latin typeface="+mn-lt"/>
                          <a:ea typeface="Times New Roman"/>
                          <a:cs typeface="Times New Roman"/>
                        </a:rPr>
                        <a:t>a. Başarılı ülke örnekleri (Finlandiya, Kore, Singapur)</a:t>
                      </a:r>
                      <a:endParaRPr lang="tr-TR" sz="1600" dirty="0" smtClean="0">
                        <a:effectLst/>
                        <a:latin typeface="+mn-lt"/>
                        <a:ea typeface="Times New Roman"/>
                        <a:cs typeface="Times New Roman"/>
                      </a:endParaRPr>
                    </a:p>
                    <a:p>
                      <a:pPr marL="228600">
                        <a:lnSpc>
                          <a:spcPct val="115000"/>
                        </a:lnSpc>
                        <a:spcAft>
                          <a:spcPts val="0"/>
                        </a:spcAft>
                      </a:pPr>
                      <a:r>
                        <a:rPr lang="tr-TR" sz="1600" kern="1200" dirty="0" smtClean="0">
                          <a:effectLst/>
                          <a:latin typeface="+mn-lt"/>
                          <a:ea typeface="Times New Roman"/>
                          <a:cs typeface="Times New Roman"/>
                        </a:rPr>
                        <a:t>b. Alternatif okul ve eğitim modelleri (ev okul,  uzaktan eğitim vb.)</a:t>
                      </a:r>
                      <a:endParaRPr lang="tr-TR" sz="1600" dirty="0" smtClean="0">
                        <a:effectLst/>
                        <a:latin typeface="+mn-lt"/>
                        <a:ea typeface="Times New Roman"/>
                        <a:cs typeface="Times New Roman"/>
                      </a:endParaRPr>
                    </a:p>
                    <a:p>
                      <a:pPr marL="228600">
                        <a:lnSpc>
                          <a:spcPct val="115000"/>
                        </a:lnSpc>
                        <a:spcAft>
                          <a:spcPts val="0"/>
                        </a:spcAft>
                      </a:pPr>
                      <a:r>
                        <a:rPr lang="tr-TR" sz="1600" kern="1200" dirty="0" smtClean="0">
                          <a:effectLst/>
                          <a:latin typeface="+mn-lt"/>
                          <a:ea typeface="Times New Roman"/>
                          <a:cs typeface="Times New Roman"/>
                        </a:rPr>
                        <a:t>3.Uluslar arası kuruluşlar ve Türk Eğitim Sistemine yansımaları (AB, OECD, UNİCEF, UNESCO, İİT vb. kuruluşların eğitimle ilgili faaliyet ve raporlarında Türkiye’nin yeri)</a:t>
                      </a:r>
                      <a:endParaRPr lang="tr-TR" sz="1600" dirty="0" smtClean="0">
                        <a:effectLst/>
                        <a:latin typeface="+mn-lt"/>
                        <a:ea typeface="Times New Roman"/>
                        <a:cs typeface="Times New Roman"/>
                      </a:endParaRPr>
                    </a:p>
                    <a:p>
                      <a:pPr marL="228600">
                        <a:lnSpc>
                          <a:spcPct val="115000"/>
                        </a:lnSpc>
                        <a:spcAft>
                          <a:spcPts val="0"/>
                        </a:spcAft>
                      </a:pPr>
                      <a:r>
                        <a:rPr lang="tr-TR" sz="1600" dirty="0" smtClean="0">
                          <a:effectLst/>
                          <a:latin typeface="+mn-lt"/>
                          <a:ea typeface="Times New Roman"/>
                          <a:cs typeface="Times New Roman"/>
                        </a:rPr>
                        <a:t> </a:t>
                      </a:r>
                    </a:p>
                    <a:p>
                      <a:pPr>
                        <a:lnSpc>
                          <a:spcPct val="115000"/>
                        </a:lnSpc>
                        <a:spcAft>
                          <a:spcPts val="0"/>
                        </a:spcAft>
                      </a:pPr>
                      <a:r>
                        <a:rPr lang="tr-TR" sz="1600" dirty="0" smtClean="0">
                          <a:effectLst/>
                          <a:latin typeface="+mn-lt"/>
                          <a:ea typeface="Times New Roman"/>
                        </a:rPr>
                        <a:t> </a:t>
                      </a:r>
                      <a:endParaRPr lang="tr-TR" sz="1600" dirty="0">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kern="1200" dirty="0" smtClean="0">
                          <a:effectLst/>
                          <a:latin typeface="+mn-lt"/>
                          <a:ea typeface="Times New Roman"/>
                        </a:rPr>
                        <a:t>Bu seminerin sonunda öğretmenler,</a:t>
                      </a:r>
                      <a:endParaRPr lang="tr-TR" sz="1600" dirty="0" smtClean="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Medeniyetimizin tarihi serüveninin farkında olur.</a:t>
                      </a:r>
                      <a:endParaRPr lang="tr-TR" sz="1600" dirty="0" smtClean="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Medeniyetimizin bugününü ve geleceğini yorumlar.</a:t>
                      </a:r>
                      <a:endParaRPr lang="tr-TR" sz="1600" dirty="0" smtClean="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Eğitim alanında uluslararası gelişmelerin farkında olur.</a:t>
                      </a:r>
                      <a:endParaRPr lang="tr-TR" sz="1600" dirty="0" smtClean="0">
                        <a:effectLst/>
                        <a:latin typeface="+mn-lt"/>
                        <a:ea typeface="Times New Roman"/>
                        <a:cs typeface="Times New Roman"/>
                      </a:endParaRPr>
                    </a:p>
                    <a:p>
                      <a:pPr marL="342900" lvl="0" indent="-342900">
                        <a:lnSpc>
                          <a:spcPct val="115000"/>
                        </a:lnSpc>
                        <a:spcAft>
                          <a:spcPts val="0"/>
                        </a:spcAft>
                        <a:buFont typeface="+mj-lt"/>
                        <a:buAutoNum type="arabicPeriod"/>
                      </a:pPr>
                      <a:r>
                        <a:rPr lang="tr-TR" sz="1600" kern="1200" dirty="0" smtClean="0">
                          <a:effectLst/>
                          <a:latin typeface="+mn-lt"/>
                          <a:ea typeface="Times New Roman"/>
                          <a:cs typeface="Times New Roman"/>
                        </a:rPr>
                        <a:t> Uluslararası faaliyetler ve raporlarda Türk Eğitim Sistemi hakkında yer alan yorumları bilir. </a:t>
                      </a:r>
                      <a:endParaRPr lang="tr-TR" sz="1600" dirty="0" smtClean="0">
                        <a:effectLst/>
                        <a:latin typeface="+mn-lt"/>
                        <a:ea typeface="Times New Roman"/>
                        <a:cs typeface="Times New Roman"/>
                      </a:endParaRPr>
                    </a:p>
                    <a:p>
                      <a:pPr>
                        <a:lnSpc>
                          <a:spcPct val="115000"/>
                        </a:lnSpc>
                        <a:spcAft>
                          <a:spcPts val="0"/>
                        </a:spcAft>
                      </a:pPr>
                      <a:r>
                        <a:rPr lang="tr-TR" sz="1600" dirty="0" smtClean="0">
                          <a:effectLst/>
                          <a:latin typeface="+mn-lt"/>
                          <a:ea typeface="Times New Roman"/>
                        </a:rPr>
                        <a:t> </a:t>
                      </a: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600" dirty="0">
                        <a:effectLst/>
                        <a:latin typeface="+mn-lt"/>
                        <a:ea typeface="Times New Roman"/>
                      </a:endParaRPr>
                    </a:p>
                    <a:p>
                      <a:pPr>
                        <a:lnSpc>
                          <a:spcPct val="115000"/>
                        </a:lnSpc>
                        <a:spcAft>
                          <a:spcPts val="0"/>
                        </a:spcAft>
                      </a:pPr>
                      <a:endParaRPr lang="tr-TR" sz="1600" dirty="0">
                        <a:effectLst/>
                        <a:latin typeface="+mn-lt"/>
                        <a:ea typeface="Times New Roman"/>
                      </a:endParaRPr>
                    </a:p>
                    <a:p>
                      <a:pPr>
                        <a:lnSpc>
                          <a:spcPct val="115000"/>
                        </a:lnSpc>
                        <a:spcAft>
                          <a:spcPts val="0"/>
                        </a:spcAft>
                      </a:pPr>
                      <a:endParaRPr lang="tr-TR" sz="1600" dirty="0">
                        <a:effectLst/>
                        <a:latin typeface="+mn-lt"/>
                        <a:ea typeface="Times New Roman"/>
                      </a:endParaRPr>
                    </a:p>
                    <a:p>
                      <a:pPr>
                        <a:lnSpc>
                          <a:spcPct val="115000"/>
                        </a:lnSpc>
                        <a:spcAft>
                          <a:spcPts val="0"/>
                        </a:spcAft>
                      </a:pPr>
                      <a:endParaRPr lang="tr-TR" sz="1600" dirty="0">
                        <a:effectLst/>
                        <a:latin typeface="+mn-lt"/>
                        <a:ea typeface="Times New Roman"/>
                      </a:endParaRPr>
                    </a:p>
                    <a:p>
                      <a:pPr>
                        <a:lnSpc>
                          <a:spcPct val="115000"/>
                        </a:lnSpc>
                        <a:spcAft>
                          <a:spcPts val="0"/>
                        </a:spcAft>
                      </a:pPr>
                      <a:endParaRPr lang="tr-TR" sz="1600" dirty="0">
                        <a:effectLst/>
                        <a:latin typeface="+mn-lt"/>
                        <a:ea typeface="Times New Roman"/>
                      </a:endParaRPr>
                    </a:p>
                    <a:p>
                      <a:pPr>
                        <a:lnSpc>
                          <a:spcPct val="115000"/>
                        </a:lnSpc>
                        <a:spcAft>
                          <a:spcPts val="0"/>
                        </a:spcAft>
                      </a:pPr>
                      <a:endParaRPr lang="tr-TR" sz="1600" dirty="0">
                        <a:effectLst/>
                        <a:latin typeface="+mn-lt"/>
                        <a:ea typeface="Times New Roman"/>
                      </a:endParaRPr>
                    </a:p>
                    <a:p>
                      <a:pPr algn="ctr">
                        <a:lnSpc>
                          <a:spcPct val="115000"/>
                        </a:lnSpc>
                        <a:spcAft>
                          <a:spcPts val="0"/>
                        </a:spcAft>
                      </a:pPr>
                      <a:r>
                        <a:rPr lang="tr-TR" sz="1600" dirty="0" smtClean="0">
                          <a:effectLst/>
                          <a:latin typeface="+mn-lt"/>
                          <a:ea typeface="Times New Roman"/>
                        </a:rPr>
                        <a:t>24</a:t>
                      </a: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460852" y="235131"/>
          <a:ext cx="8424934" cy="5958840"/>
        </p:xfrm>
        <a:graphic>
          <a:graphicData uri="http://schemas.openxmlformats.org/drawingml/2006/table">
            <a:tbl>
              <a:tblPr firstRow="1" firstCol="1" bandRow="1"/>
              <a:tblGrid>
                <a:gridCol w="1615911"/>
                <a:gridCol w="3052092"/>
                <a:gridCol w="2935310"/>
                <a:gridCol w="821621"/>
              </a:tblGrid>
              <a:tr h="519183">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7441">
                <a:tc>
                  <a:txBody>
                    <a:bodyPr/>
                    <a:lstStyle/>
                    <a:p>
                      <a:pPr>
                        <a:lnSpc>
                          <a:spcPct val="115000"/>
                        </a:lnSpc>
                        <a:spcAft>
                          <a:spcPts val="0"/>
                        </a:spcAft>
                      </a:pPr>
                      <a:r>
                        <a:rPr lang="tr-TR" sz="1600" kern="1200" dirty="0">
                          <a:effectLst/>
                          <a:latin typeface="+mn-lt"/>
                          <a:ea typeface="Times New Roman"/>
                        </a:rPr>
                        <a:t>Öğrenme süreçleri ve eğitim etkinlikleri ile ilgili model uygulamaları kavrar.</a:t>
                      </a:r>
                      <a:endParaRPr lang="tr-TR" sz="1600" dirty="0">
                        <a:effectLst/>
                        <a:latin typeface="+mn-lt"/>
                        <a:ea typeface="Times New Roman"/>
                      </a:endParaRPr>
                    </a:p>
                  </a:txBody>
                  <a:tcPr marL="61708" marR="617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Ulusal ve uluslararası eğitim projeleri ve örnek projeler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Sosyal sorumluluk projeleri ve örnek projeler</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Bağımlılıklar ve rehberlik faaliyetleri, </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Medya okuryazarlığı ve sosyal medya kullanımı</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Örnek vakalarla eğitim sürecinin izlenmesi ve değerlendirilmesi</a:t>
                      </a:r>
                      <a:endParaRPr lang="tr-TR" sz="16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a:effectLst/>
                          <a:latin typeface="+mn-lt"/>
                          <a:ea typeface="Times New Roman"/>
                          <a:cs typeface="Times New Roman"/>
                        </a:rPr>
                        <a:t>Öğrenen okul; sosyal kültürel etkinlikler ve eğitim sürecine etkileri, iyi örnekler</a:t>
                      </a:r>
                      <a:endParaRPr lang="tr-TR" sz="1600" dirty="0">
                        <a:effectLst/>
                        <a:latin typeface="+mn-lt"/>
                        <a:ea typeface="Times New Roman"/>
                        <a:cs typeface="Times New Roman"/>
                      </a:endParaRPr>
                    </a:p>
                  </a:txBody>
                  <a:tcPr marL="61708" marR="617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kern="1200" dirty="0">
                          <a:effectLst/>
                          <a:latin typeface="+mn-lt"/>
                          <a:ea typeface="Times New Roman"/>
                        </a:rPr>
                        <a:t>Bu seminerin sonunda öğretmenler,</a:t>
                      </a:r>
                      <a:endParaRPr lang="tr-TR" sz="1400" dirty="0">
                        <a:effectLst/>
                        <a:latin typeface="+mn-lt"/>
                        <a:ea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Ulusal ve uluslararası projelerin nasıl hazırlandığını ve gerçekleştirildiğini örnekler ışığında fark eder.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Örnekler üzerinden sosyal sorumluluk projelerinin önemini ve nasıl gerçekleştirildiğini bilir.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Madde bağımlılığı, etkileri ve nasıl başa çıkılacağını açıklar.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Medya okuryazarlığı ve sosyal medya kullanımın olumlu ve olumsuz yönlerini ayırt eder.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400" kern="1200" dirty="0">
                          <a:effectLst/>
                          <a:latin typeface="+mn-lt"/>
                          <a:ea typeface="Times New Roman"/>
                          <a:cs typeface="Times New Roman"/>
                        </a:rPr>
                        <a:t>Eğitim ortamları, süreçleri ve paydaşlarındaki örnek bazı vakalar üzerinden eğitim süreçlerini izler ve yorumlar.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pPr>
                      <a:r>
                        <a:rPr lang="tr-TR" sz="1400" kern="1200" dirty="0">
                          <a:effectLst/>
                          <a:latin typeface="+mn-lt"/>
                          <a:ea typeface="Times New Roman"/>
                          <a:cs typeface="Times New Roman"/>
                        </a:rPr>
                        <a:t>Sosyal kültürel etkinliklerin eğitim sürecine ve okul kültürüne etkisini fark eder.</a:t>
                      </a:r>
                      <a:endParaRPr lang="tr-TR" sz="1400" dirty="0">
                        <a:effectLst/>
                        <a:latin typeface="+mn-lt"/>
                        <a:ea typeface="Times New Roman"/>
                        <a:cs typeface="Times New Roman"/>
                      </a:endParaRPr>
                    </a:p>
                    <a:p>
                      <a:pPr marL="342900" lvl="0" indent="-342900">
                        <a:lnSpc>
                          <a:spcPct val="115000"/>
                        </a:lnSpc>
                        <a:spcAft>
                          <a:spcPts val="0"/>
                        </a:spcAft>
                        <a:buFont typeface="+mj-lt"/>
                        <a:buAutoNum type="arabicPeriod"/>
                      </a:pPr>
                      <a:r>
                        <a:rPr lang="tr-TR" sz="1400" kern="1200" dirty="0">
                          <a:effectLst/>
                          <a:latin typeface="+mn-lt"/>
                          <a:ea typeface="Times New Roman"/>
                          <a:cs typeface="Times New Roman"/>
                        </a:rPr>
                        <a:t>Sosyal kültürel etkinliklerde bazı iyi örnekleri açıklar.</a:t>
                      </a:r>
                      <a:endParaRPr lang="tr-TR" sz="1400" dirty="0">
                        <a:effectLst/>
                        <a:latin typeface="+mn-lt"/>
                        <a:ea typeface="Times New Roman"/>
                        <a:cs typeface="Times New Roman"/>
                      </a:endParaRPr>
                    </a:p>
                  </a:txBody>
                  <a:tcPr marL="61708" marR="617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kern="1200" dirty="0" smtClean="0">
                          <a:effectLst/>
                          <a:latin typeface="+mn-lt"/>
                          <a:ea typeface="Times New Roman"/>
                        </a:rPr>
                        <a:t>24</a:t>
                      </a:r>
                      <a:endParaRPr lang="tr-TR" sz="1400" dirty="0">
                        <a:effectLst/>
                        <a:latin typeface="+mn-lt"/>
                        <a:ea typeface="Times New Roman"/>
                      </a:endParaRPr>
                    </a:p>
                  </a:txBody>
                  <a:tcPr marL="61708" marR="617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a:spLocks noChangeArrowheads="1"/>
          </p:cNvSpPr>
          <p:nvPr/>
        </p:nvSpPr>
        <p:spPr bwMode="auto">
          <a:xfrm>
            <a:off x="0" y="6223000"/>
            <a:ext cx="9144000" cy="635000"/>
          </a:xfrm>
          <a:prstGeom prst="rect">
            <a:avLst/>
          </a:prstGeom>
          <a:solidFill>
            <a:schemeClr val="accent6"/>
          </a:solidFill>
          <a:ln w="9525">
            <a:noFill/>
            <a:miter lim="800000"/>
            <a:headEnd/>
            <a:tailEnd/>
          </a:ln>
          <a:effectLst/>
        </p:spPr>
        <p:txBody>
          <a:bodyPr wrap="none" anchor="ctr"/>
          <a:lstStyle/>
          <a:p>
            <a:pPr algn="ctr" eaLnBrk="0" hangingPunct="0">
              <a:defRPr/>
            </a:pPr>
            <a:endParaRPr lang="tr-TR" sz="1000" dirty="0">
              <a:solidFill>
                <a:schemeClr val="bg1"/>
              </a:solidFill>
              <a:latin typeface="Arial" charset="0"/>
              <a:cs typeface="Arial" charset="0"/>
            </a:endParaRPr>
          </a:p>
        </p:txBody>
      </p:sp>
      <p:sp>
        <p:nvSpPr>
          <p:cNvPr id="5" name="4 Altbilgi Yer Tutucusu"/>
          <p:cNvSpPr>
            <a:spLocks noGrp="1"/>
          </p:cNvSpPr>
          <p:nvPr>
            <p:ph type="ftr" sz="quarter" idx="10"/>
          </p:nvPr>
        </p:nvSpPr>
        <p:spPr/>
        <p:txBody>
          <a:bodyPr/>
          <a:lstStyle/>
          <a:p>
            <a:pPr>
              <a:defRPr/>
            </a:pPr>
            <a:r>
              <a:rPr lang="tr-TR" smtClean="0"/>
              <a:t>İzmir İl Milli Eğitim Müdürlüğü Aday Öğretmen Yetiştirme Süreci Şubat 2016</a:t>
            </a:r>
            <a:endParaRPr lang="tr-TR"/>
          </a:p>
        </p:txBody>
      </p:sp>
      <p:graphicFrame>
        <p:nvGraphicFramePr>
          <p:cNvPr id="7" name="İçerik Yer Tutucusu 5"/>
          <p:cNvGraphicFramePr>
            <a:graphicFrameLocks/>
          </p:cNvGraphicFramePr>
          <p:nvPr>
            <p:extLst>
              <p:ext uri="{D42A27DB-BD31-4B8C-83A1-F6EECF244321}">
                <p14:modId xmlns:p14="http://schemas.microsoft.com/office/powerpoint/2010/main" xmlns="" val="3199133788"/>
              </p:ext>
            </p:extLst>
          </p:nvPr>
        </p:nvGraphicFramePr>
        <p:xfrm>
          <a:off x="248194" y="235131"/>
          <a:ext cx="8637592" cy="5678424"/>
        </p:xfrm>
        <a:graphic>
          <a:graphicData uri="http://schemas.openxmlformats.org/drawingml/2006/table">
            <a:tbl>
              <a:tblPr firstRow="1" firstCol="1" bandRow="1"/>
              <a:tblGrid>
                <a:gridCol w="1656699"/>
                <a:gridCol w="3129131"/>
                <a:gridCol w="3009402"/>
                <a:gridCol w="842360"/>
              </a:tblGrid>
              <a:tr h="519183">
                <a:tc>
                  <a:txBody>
                    <a:bodyPr/>
                    <a:lstStyle/>
                    <a:p>
                      <a:pPr algn="ctr">
                        <a:lnSpc>
                          <a:spcPct val="115000"/>
                        </a:lnSpc>
                        <a:spcAft>
                          <a:spcPts val="0"/>
                        </a:spcAft>
                      </a:pPr>
                      <a:r>
                        <a:rPr lang="tr-TR" sz="1600" b="1" kern="1200" dirty="0" smtClean="0">
                          <a:effectLst/>
                          <a:latin typeface="+mn-lt"/>
                          <a:ea typeface="Times New Roman"/>
                        </a:rPr>
                        <a:t>GENEL</a:t>
                      </a:r>
                      <a:br>
                        <a:rPr lang="tr-TR" sz="1600" b="1" kern="1200" dirty="0" smtClean="0">
                          <a:effectLst/>
                          <a:latin typeface="+mn-lt"/>
                          <a:ea typeface="Times New Roman"/>
                        </a:rPr>
                      </a:br>
                      <a:r>
                        <a:rPr lang="tr-TR" sz="1600" b="1" kern="1200" dirty="0" smtClean="0">
                          <a:effectLst/>
                          <a:latin typeface="+mn-lt"/>
                          <a:ea typeface="Times New Roman"/>
                        </a:rPr>
                        <a:t>AMAÇLAR</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SEMİNER KONULARI</a:t>
                      </a:r>
                      <a:endParaRPr lang="tr-TR" sz="1600" dirty="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KAZANIMLAR</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b="1" kern="1200" smtClean="0">
                          <a:effectLst/>
                          <a:latin typeface="+mn-lt"/>
                          <a:ea typeface="Times New Roman"/>
                        </a:rPr>
                        <a:t>SÜRE</a:t>
                      </a:r>
                      <a:endParaRPr lang="tr-TR" sz="1600">
                        <a:effectLst/>
                        <a:latin typeface="+mn-lt"/>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7441">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600" kern="1200" dirty="0" smtClean="0">
                          <a:effectLst/>
                          <a:latin typeface="+mn-lt"/>
                          <a:ea typeface="Times New Roman"/>
                        </a:rPr>
                        <a:t>Eğitim-Öğretim ile ilgili mevzuatı ana hatları ile bilir.</a:t>
                      </a:r>
                      <a:endParaRPr lang="tr-TR" sz="1600" dirty="0" smtClean="0">
                        <a:effectLst/>
                        <a:latin typeface="+mn-lt"/>
                        <a:ea typeface="Times New Roman"/>
                      </a:endParaRPr>
                    </a:p>
                    <a:p>
                      <a:pPr>
                        <a:lnSpc>
                          <a:spcPct val="115000"/>
                        </a:lnSpc>
                        <a:spcAft>
                          <a:spcPts val="0"/>
                        </a:spcAft>
                      </a:pPr>
                      <a:endParaRPr lang="tr-TR" sz="16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eriod"/>
                      </a:pPr>
                      <a:r>
                        <a:rPr lang="tr-TR" sz="1600" dirty="0" smtClean="0">
                          <a:effectLst/>
                          <a:latin typeface="+mn-lt"/>
                          <a:ea typeface="Times New Roman"/>
                          <a:cs typeface="Times New Roman"/>
                        </a:rPr>
                        <a:t>657 sayılı Devlet Memurları Kanunu, </a:t>
                      </a:r>
                    </a:p>
                    <a:p>
                      <a:pPr marL="342900" lvl="0" indent="-342900">
                        <a:lnSpc>
                          <a:spcPct val="115000"/>
                        </a:lnSpc>
                        <a:spcAft>
                          <a:spcPts val="0"/>
                        </a:spcAft>
                        <a:buFont typeface="+mj-lt"/>
                        <a:buAutoNum type="arabicPeriod"/>
                      </a:pPr>
                      <a:r>
                        <a:rPr lang="tr-TR" sz="1600" dirty="0" smtClean="0">
                          <a:effectLst/>
                          <a:latin typeface="+mn-lt"/>
                          <a:ea typeface="Times New Roman"/>
                          <a:cs typeface="Times New Roman"/>
                        </a:rPr>
                        <a:t>4483 sayılı Memurlar ve Diğer Kamu Görevlilerinin Yargılanması Hakkında Kanun,</a:t>
                      </a:r>
                    </a:p>
                    <a:p>
                      <a:pPr marL="342900" lvl="0" indent="-342900">
                        <a:lnSpc>
                          <a:spcPct val="115000"/>
                        </a:lnSpc>
                        <a:spcAft>
                          <a:spcPts val="0"/>
                        </a:spcAft>
                        <a:buFont typeface="+mj-lt"/>
                        <a:buAutoNum type="arabicPeriod"/>
                      </a:pPr>
                      <a:r>
                        <a:rPr lang="tr-TR" sz="1600" dirty="0" smtClean="0">
                          <a:effectLst/>
                          <a:latin typeface="+mn-lt"/>
                          <a:ea typeface="Times New Roman"/>
                          <a:cs typeface="Times New Roman"/>
                        </a:rPr>
                        <a:t>1739 sayılı Millî Eğitim Temel Kanunu,</a:t>
                      </a:r>
                    </a:p>
                    <a:p>
                      <a:pPr marL="342900" lvl="0" indent="-342900">
                        <a:lnSpc>
                          <a:spcPct val="115000"/>
                        </a:lnSpc>
                        <a:spcAft>
                          <a:spcPts val="0"/>
                        </a:spcAft>
                        <a:buFont typeface="+mj-lt"/>
                        <a:buAutoNum type="arabicPeriod"/>
                      </a:pPr>
                      <a:r>
                        <a:rPr lang="tr-TR" sz="1600" dirty="0" smtClean="0">
                          <a:effectLst/>
                          <a:latin typeface="+mn-lt"/>
                          <a:ea typeface="Times New Roman"/>
                          <a:cs typeface="Times New Roman"/>
                        </a:rPr>
                        <a:t>652 sayılı Millî Eğitim Bakanlığının Teşkilat ve Görevleri Hakkında Kanun Hükmünde Kararname,</a:t>
                      </a:r>
                    </a:p>
                    <a:p>
                      <a:pPr marL="342900" lvl="0" indent="-342900">
                        <a:lnSpc>
                          <a:spcPct val="115000"/>
                        </a:lnSpc>
                        <a:spcAft>
                          <a:spcPts val="0"/>
                        </a:spcAft>
                        <a:buFont typeface="+mj-lt"/>
                        <a:buAutoNum type="arabicPeriod"/>
                      </a:pPr>
                      <a:r>
                        <a:rPr lang="tr-TR" sz="1600" dirty="0" smtClean="0">
                          <a:effectLst/>
                          <a:latin typeface="+mn-lt"/>
                          <a:ea typeface="Times New Roman"/>
                          <a:cs typeface="Times New Roman"/>
                        </a:rPr>
                        <a:t>5580 sayılı Özel Öğretim Kurumları Kanunu,</a:t>
                      </a:r>
                    </a:p>
                    <a:p>
                      <a:pPr marL="342900" lvl="0" indent="-342900">
                        <a:lnSpc>
                          <a:spcPct val="115000"/>
                        </a:lnSpc>
                        <a:spcAft>
                          <a:spcPts val="0"/>
                        </a:spcAft>
                        <a:buFont typeface="+mj-lt"/>
                        <a:buAutoNum type="arabicPeriod"/>
                      </a:pPr>
                      <a:r>
                        <a:rPr lang="tr-TR" sz="1600" dirty="0" smtClean="0">
                          <a:effectLst/>
                          <a:latin typeface="+mn-lt"/>
                          <a:ea typeface="Times New Roman"/>
                          <a:cs typeface="Times New Roman"/>
                        </a:rPr>
                        <a:t>Görevin gerektirdiği diğer mevzuat</a:t>
                      </a:r>
                    </a:p>
                    <a:p>
                      <a:pPr marL="342900" lvl="0" indent="-342900">
                        <a:lnSpc>
                          <a:spcPct val="115000"/>
                        </a:lnSpc>
                        <a:spcAft>
                          <a:spcPts val="0"/>
                        </a:spcAft>
                        <a:tabLst>
                          <a:tab pos="457200" algn="l"/>
                        </a:tabLst>
                      </a:pPr>
                      <a:endParaRPr lang="tr-TR" sz="1600" dirty="0">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Devlet memurunun görev ve sorumluluklarını ana hatları ile bilir.</a:t>
                      </a:r>
                      <a:endParaRPr lang="tr-TR" sz="1600" dirty="0" smtClean="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Kanunlarda geçen eğitim ve öğretim ile ilgili mevzuatı tanır.</a:t>
                      </a:r>
                      <a:endParaRPr lang="tr-TR" sz="1600" dirty="0" smtClean="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Millî Eğitim Temel Kanunu’nda belirtilen millî eğitimin genel ve özel amaçlarını bilir.</a:t>
                      </a:r>
                      <a:endParaRPr lang="tr-TR" sz="1600" dirty="0" smtClean="0">
                        <a:effectLst/>
                        <a:latin typeface="+mn-lt"/>
                        <a:ea typeface="Times New Roman"/>
                        <a:cs typeface="Times New Roman"/>
                      </a:endParaRPr>
                    </a:p>
                    <a:p>
                      <a:pPr marL="342900" lvl="0" indent="-342900">
                        <a:lnSpc>
                          <a:spcPct val="115000"/>
                        </a:lnSpc>
                        <a:spcAft>
                          <a:spcPts val="0"/>
                        </a:spcAft>
                        <a:buFont typeface="+mj-lt"/>
                        <a:buAutoNum type="arabicPeriod"/>
                        <a:tabLst>
                          <a:tab pos="457200" algn="l"/>
                        </a:tabLst>
                      </a:pPr>
                      <a:r>
                        <a:rPr lang="tr-TR" sz="1600" kern="1200" dirty="0" smtClean="0">
                          <a:effectLst/>
                          <a:latin typeface="+mn-lt"/>
                          <a:ea typeface="Times New Roman"/>
                          <a:cs typeface="Times New Roman"/>
                        </a:rPr>
                        <a:t>Eğitim öğretim ile ilgili yönetmelikleri ve diğer mevzuatı tanır ve içeriği hakkında kanaat edinir.</a:t>
                      </a:r>
                      <a:endParaRPr lang="tr-TR" sz="1600" dirty="0" smtClean="0">
                        <a:effectLst/>
                        <a:latin typeface="+mn-lt"/>
                        <a:ea typeface="Times New Roman"/>
                        <a:cs typeface="Times New Roman"/>
                      </a:endParaRPr>
                    </a:p>
                    <a:p>
                      <a:pPr>
                        <a:lnSpc>
                          <a:spcPct val="115000"/>
                        </a:lnSpc>
                        <a:spcAft>
                          <a:spcPts val="0"/>
                        </a:spcAft>
                      </a:pPr>
                      <a:endParaRPr lang="tr-TR" sz="1600" dirty="0" smtClean="0">
                        <a:effectLst/>
                        <a:latin typeface="+mn-lt"/>
                        <a:ea typeface="Times New Roman"/>
                        <a:cs typeface="Times New Roman"/>
                      </a:endParaRPr>
                    </a:p>
                    <a:p>
                      <a:pPr>
                        <a:lnSpc>
                          <a:spcPct val="115000"/>
                        </a:lnSpc>
                        <a:spcAft>
                          <a:spcPts val="0"/>
                        </a:spcAft>
                      </a:pPr>
                      <a:endParaRPr lang="tr-TR" sz="1600" dirty="0" smtClean="0">
                        <a:effectLst/>
                        <a:latin typeface="+mn-lt"/>
                        <a:ea typeface="Times New Roman"/>
                        <a:cs typeface="Times New Roman"/>
                      </a:endParaRPr>
                    </a:p>
                    <a:p>
                      <a:pPr>
                        <a:lnSpc>
                          <a:spcPct val="115000"/>
                        </a:lnSpc>
                        <a:spcAft>
                          <a:spcPts val="0"/>
                        </a:spcAft>
                      </a:pPr>
                      <a:endParaRPr lang="tr-TR" sz="1600" dirty="0" smtClean="0">
                        <a:effectLst/>
                        <a:latin typeface="+mn-lt"/>
                        <a:ea typeface="Times New Roman"/>
                        <a:cs typeface="Times New Roman"/>
                      </a:endParaRPr>
                    </a:p>
                    <a:p>
                      <a:pPr>
                        <a:lnSpc>
                          <a:spcPct val="115000"/>
                        </a:lnSpc>
                        <a:spcAft>
                          <a:spcPts val="0"/>
                        </a:spcAft>
                      </a:pPr>
                      <a:r>
                        <a:rPr lang="tr-TR" sz="1600" dirty="0" smtClean="0">
                          <a:effectLst/>
                          <a:latin typeface="+mn-lt"/>
                          <a:ea typeface="Times New Roman"/>
                          <a:cs typeface="Times New Roman"/>
                        </a:rPr>
                        <a:t>   </a:t>
                      </a:r>
                      <a:r>
                        <a:rPr lang="tr-TR" sz="2000" b="1" dirty="0" smtClean="0">
                          <a:effectLst/>
                          <a:latin typeface="+mn-lt"/>
                          <a:ea typeface="Times New Roman"/>
                          <a:cs typeface="Times New Roman"/>
                        </a:rPr>
                        <a:t>Toplam Süre</a:t>
                      </a:r>
                      <a:endParaRPr lang="tr-TR" sz="2000" b="1" dirty="0">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endParaRPr lang="tr-TR" sz="1600" dirty="0" smtClean="0">
                        <a:effectLst/>
                        <a:latin typeface="+mn-lt"/>
                        <a:ea typeface="Times New Roman"/>
                        <a:cs typeface="Times New Roman"/>
                      </a:endParaRPr>
                    </a:p>
                    <a:p>
                      <a:pPr algn="ctr">
                        <a:lnSpc>
                          <a:spcPct val="115000"/>
                        </a:lnSpc>
                        <a:spcAft>
                          <a:spcPts val="0"/>
                        </a:spcAft>
                      </a:pPr>
                      <a:r>
                        <a:rPr lang="tr-TR" sz="1600" dirty="0" smtClean="0">
                          <a:effectLst/>
                          <a:latin typeface="+mn-lt"/>
                          <a:ea typeface="Times New Roman"/>
                        </a:rPr>
                        <a:t> </a:t>
                      </a: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r>
                        <a:rPr lang="tr-TR" sz="1600" dirty="0" smtClean="0">
                          <a:effectLst/>
                          <a:latin typeface="+mn-lt"/>
                          <a:ea typeface="Times New Roman"/>
                        </a:rPr>
                        <a:t>24</a:t>
                      </a: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endParaRPr lang="tr-TR" sz="1600" dirty="0" smtClean="0">
                        <a:effectLst/>
                        <a:latin typeface="+mn-lt"/>
                        <a:ea typeface="Times New Roman"/>
                      </a:endParaRPr>
                    </a:p>
                    <a:p>
                      <a:pPr algn="ctr">
                        <a:lnSpc>
                          <a:spcPct val="115000"/>
                        </a:lnSpc>
                        <a:spcAft>
                          <a:spcPts val="0"/>
                        </a:spcAft>
                      </a:pPr>
                      <a:r>
                        <a:rPr lang="tr-TR" sz="2000" b="1" dirty="0" smtClean="0">
                          <a:effectLst/>
                          <a:latin typeface="+mn-lt"/>
                          <a:ea typeface="Times New Roman"/>
                        </a:rPr>
                        <a:t>240</a:t>
                      </a:r>
                      <a:endParaRPr lang="tr-TR" sz="2000" b="1"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tandarddesign">
  <a:themeElements>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fontScheme name="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8064</TotalTime>
  <Words>5960</Words>
  <Application>Microsoft Office PowerPoint</Application>
  <PresentationFormat>Ekran Gösterisi (4:3)</PresentationFormat>
  <Paragraphs>1158</Paragraphs>
  <Slides>103</Slides>
  <Notes>59</Notes>
  <HiddenSlides>0</HiddenSlides>
  <MMClips>0</MMClips>
  <ScaleCrop>false</ScaleCrop>
  <HeadingPairs>
    <vt:vector size="4" baseType="variant">
      <vt:variant>
        <vt:lpstr>Tema</vt:lpstr>
      </vt:variant>
      <vt:variant>
        <vt:i4>3</vt:i4>
      </vt:variant>
      <vt:variant>
        <vt:lpstr>Slayt Başlıkları</vt:lpstr>
      </vt:variant>
      <vt:variant>
        <vt:i4>103</vt:i4>
      </vt:variant>
    </vt:vector>
  </HeadingPairs>
  <TitlesOfParts>
    <vt:vector size="106" baseType="lpstr">
      <vt:lpstr>Standarddesign</vt:lpstr>
      <vt:lpstr>1_Standarddesign</vt:lpstr>
      <vt:lpstr>2_Standarddesign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Danışman öğretmenin rolü </vt:lpstr>
      <vt:lpstr>Danışman öğretmenin rolü </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Nasıl bir danışman öğretmen?</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lpstr>Slayt 103</vt:lpstr>
    </vt:vector>
  </TitlesOfParts>
  <Company>Inscale GmbH &amp; Co. KG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HAKAN</dc:creator>
  <cp:lastModifiedBy>MUDUR</cp:lastModifiedBy>
  <cp:revision>780</cp:revision>
  <dcterms:created xsi:type="dcterms:W3CDTF">2008-04-16T13:39:00Z</dcterms:created>
  <dcterms:modified xsi:type="dcterms:W3CDTF">2016-03-03T09:29:10Z</dcterms:modified>
</cp:coreProperties>
</file>