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67" r:id="rId2"/>
    <p:sldId id="266" r:id="rId3"/>
    <p:sldId id="339" r:id="rId4"/>
    <p:sldId id="340" r:id="rId5"/>
    <p:sldId id="341" r:id="rId6"/>
    <p:sldId id="342" r:id="rId7"/>
    <p:sldId id="343" r:id="rId8"/>
    <p:sldId id="344" r:id="rId9"/>
    <p:sldId id="345" r:id="rId10"/>
    <p:sldId id="346" r:id="rId11"/>
    <p:sldId id="347" r:id="rId12"/>
    <p:sldId id="348" r:id="rId13"/>
    <p:sldId id="349" r:id="rId14"/>
    <p:sldId id="350" r:id="rId15"/>
    <p:sldId id="380" r:id="rId16"/>
    <p:sldId id="381" r:id="rId17"/>
    <p:sldId id="382" r:id="rId18"/>
    <p:sldId id="351" r:id="rId19"/>
    <p:sldId id="352" r:id="rId20"/>
    <p:sldId id="353" r:id="rId21"/>
    <p:sldId id="354" r:id="rId22"/>
    <p:sldId id="355" r:id="rId23"/>
    <p:sldId id="370" r:id="rId24"/>
    <p:sldId id="371" r:id="rId25"/>
    <p:sldId id="372" r:id="rId26"/>
    <p:sldId id="373" r:id="rId27"/>
    <p:sldId id="374" r:id="rId28"/>
    <p:sldId id="375" r:id="rId29"/>
    <p:sldId id="390" r:id="rId30"/>
    <p:sldId id="389" r:id="rId31"/>
    <p:sldId id="376" r:id="rId32"/>
    <p:sldId id="377" r:id="rId33"/>
    <p:sldId id="378" r:id="rId34"/>
    <p:sldId id="379" r:id="rId35"/>
    <p:sldId id="383" r:id="rId36"/>
    <p:sldId id="384" r:id="rId37"/>
    <p:sldId id="385" r:id="rId38"/>
    <p:sldId id="386" r:id="rId39"/>
    <p:sldId id="391" r:id="rId40"/>
    <p:sldId id="387" r:id="rId41"/>
    <p:sldId id="388" r:id="rId42"/>
    <p:sldId id="356" r:id="rId43"/>
    <p:sldId id="357" r:id="rId44"/>
    <p:sldId id="358" r:id="rId45"/>
    <p:sldId id="359" r:id="rId46"/>
    <p:sldId id="360" r:id="rId47"/>
    <p:sldId id="361" r:id="rId48"/>
    <p:sldId id="362" r:id="rId49"/>
    <p:sldId id="363" r:id="rId50"/>
    <p:sldId id="364" r:id="rId51"/>
    <p:sldId id="365" r:id="rId52"/>
    <p:sldId id="366" r:id="rId53"/>
    <p:sldId id="367" r:id="rId54"/>
    <p:sldId id="368" r:id="rId55"/>
    <p:sldId id="369" r:id="rId5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170"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8D158-B5BE-44D7-A569-2644CD7F5F6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256DB696-E41A-406E-8C6A-C5F0F8C6B2CB}">
      <dgm:prSet phldrT="[Metin]"/>
      <dgm:spPr/>
      <dgm:t>
        <a:bodyPr/>
        <a:lstStyle/>
        <a:p>
          <a:r>
            <a:rPr lang="tr-TR" smtClean="0"/>
            <a:t>Bir kereden bir şey olmaz</a:t>
          </a:r>
          <a:endParaRPr lang="tr-TR"/>
        </a:p>
      </dgm:t>
    </dgm:pt>
    <dgm:pt modelId="{D06BD86A-FDAE-4460-BD60-37E0950366A2}" type="parTrans" cxnId="{445DB3EE-B68D-4833-BC98-7BA679190AC5}">
      <dgm:prSet/>
      <dgm:spPr/>
      <dgm:t>
        <a:bodyPr/>
        <a:lstStyle/>
        <a:p>
          <a:endParaRPr lang="tr-TR">
            <a:solidFill>
              <a:schemeClr val="bg1"/>
            </a:solidFill>
          </a:endParaRPr>
        </a:p>
      </dgm:t>
    </dgm:pt>
    <dgm:pt modelId="{2B43B3BA-E1A9-41CD-A06C-A1B0944ABF06}" type="sibTrans" cxnId="{445DB3EE-B68D-4833-BC98-7BA679190AC5}">
      <dgm:prSet/>
      <dgm:spPr/>
      <dgm:t>
        <a:bodyPr/>
        <a:lstStyle/>
        <a:p>
          <a:endParaRPr lang="tr-TR">
            <a:solidFill>
              <a:schemeClr val="bg1"/>
            </a:solidFill>
          </a:endParaRPr>
        </a:p>
      </dgm:t>
    </dgm:pt>
    <dgm:pt modelId="{FE938C00-AB06-4695-9DDD-B505533FC3D8}">
      <dgm:prSet phldrT="[Metin]"/>
      <dgm:spPr/>
      <dgm:t>
        <a:bodyPr/>
        <a:lstStyle/>
        <a:p>
          <a:r>
            <a:rPr lang="tr-TR" smtClean="0"/>
            <a:t>Bir kereden başka asla!</a:t>
          </a:r>
          <a:endParaRPr lang="tr-TR"/>
        </a:p>
      </dgm:t>
    </dgm:pt>
    <dgm:pt modelId="{47262C4A-37BF-4599-8ACF-D462CA3DF87F}" type="parTrans" cxnId="{A457398E-A9D1-46A6-BE01-CAD29E02C1DD}">
      <dgm:prSet/>
      <dgm:spPr/>
      <dgm:t>
        <a:bodyPr/>
        <a:lstStyle/>
        <a:p>
          <a:endParaRPr lang="tr-TR">
            <a:solidFill>
              <a:schemeClr val="bg1"/>
            </a:solidFill>
          </a:endParaRPr>
        </a:p>
      </dgm:t>
    </dgm:pt>
    <dgm:pt modelId="{A7281A4C-2DFB-4FC1-BB8F-0E1483971B32}" type="sibTrans" cxnId="{A457398E-A9D1-46A6-BE01-CAD29E02C1DD}">
      <dgm:prSet/>
      <dgm:spPr/>
      <dgm:t>
        <a:bodyPr/>
        <a:lstStyle/>
        <a:p>
          <a:endParaRPr lang="tr-TR">
            <a:solidFill>
              <a:schemeClr val="bg1"/>
            </a:solidFill>
          </a:endParaRPr>
        </a:p>
      </dgm:t>
    </dgm:pt>
    <dgm:pt modelId="{7268F0AB-94A3-47F2-BA73-45BDB3A2D487}">
      <dgm:prSet phldrT="[Metin]"/>
      <dgm:spPr/>
      <dgm:t>
        <a:bodyPr/>
        <a:lstStyle/>
        <a:p>
          <a:r>
            <a:rPr lang="tr-TR" smtClean="0"/>
            <a:t>Ben bağımlı olmam!</a:t>
          </a:r>
          <a:endParaRPr lang="tr-TR"/>
        </a:p>
      </dgm:t>
    </dgm:pt>
    <dgm:pt modelId="{85A3B3E0-8373-4B48-B0F5-8A8DBB0F0DCE}" type="parTrans" cxnId="{C3DAA9EF-D126-4D3B-A75C-DF7019193D2D}">
      <dgm:prSet/>
      <dgm:spPr/>
      <dgm:t>
        <a:bodyPr/>
        <a:lstStyle/>
        <a:p>
          <a:endParaRPr lang="tr-TR">
            <a:solidFill>
              <a:schemeClr val="bg1"/>
            </a:solidFill>
          </a:endParaRPr>
        </a:p>
      </dgm:t>
    </dgm:pt>
    <dgm:pt modelId="{ACDBAD3C-74B0-4E1C-AAF8-6FCCCAF8DD01}" type="sibTrans" cxnId="{C3DAA9EF-D126-4D3B-A75C-DF7019193D2D}">
      <dgm:prSet/>
      <dgm:spPr/>
      <dgm:t>
        <a:bodyPr/>
        <a:lstStyle/>
        <a:p>
          <a:endParaRPr lang="tr-TR">
            <a:solidFill>
              <a:schemeClr val="bg1"/>
            </a:solidFill>
          </a:endParaRPr>
        </a:p>
      </dgm:t>
    </dgm:pt>
    <dgm:pt modelId="{878967D3-19AC-41EE-8429-99339DC2F654}">
      <dgm:prSet phldrT="[Metin]"/>
      <dgm:spPr/>
      <dgm:t>
        <a:bodyPr/>
        <a:lstStyle/>
        <a:p>
          <a:r>
            <a:rPr lang="tr-TR" smtClean="0"/>
            <a:t>İstersem bırakırım</a:t>
          </a:r>
          <a:endParaRPr lang="tr-TR"/>
        </a:p>
      </dgm:t>
    </dgm:pt>
    <dgm:pt modelId="{A2ABBBF4-F402-48A4-9006-B8C8A675ECD4}" type="parTrans" cxnId="{B2EDF189-0B04-4154-81F8-CF7F8C4E514B}">
      <dgm:prSet/>
      <dgm:spPr/>
      <dgm:t>
        <a:bodyPr/>
        <a:lstStyle/>
        <a:p>
          <a:endParaRPr lang="tr-TR">
            <a:solidFill>
              <a:schemeClr val="bg1"/>
            </a:solidFill>
          </a:endParaRPr>
        </a:p>
      </dgm:t>
    </dgm:pt>
    <dgm:pt modelId="{7B841F4E-E1BA-4B9E-8721-BA31EAD3B698}" type="sibTrans" cxnId="{B2EDF189-0B04-4154-81F8-CF7F8C4E514B}">
      <dgm:prSet/>
      <dgm:spPr/>
      <dgm:t>
        <a:bodyPr/>
        <a:lstStyle/>
        <a:p>
          <a:endParaRPr lang="tr-TR">
            <a:solidFill>
              <a:schemeClr val="bg1"/>
            </a:solidFill>
          </a:endParaRPr>
        </a:p>
      </dgm:t>
    </dgm:pt>
    <dgm:pt modelId="{5812A9BF-FEE5-4038-BAD4-7B3826D3640E}">
      <dgm:prSet phldrT="[Metin]"/>
      <dgm:spPr/>
      <dgm:t>
        <a:bodyPr/>
        <a:lstStyle/>
        <a:p>
          <a:r>
            <a:rPr lang="tr-TR" smtClean="0"/>
            <a:t>Bu meret bırakılmaz ki!</a:t>
          </a:r>
          <a:endParaRPr lang="tr-TR"/>
        </a:p>
      </dgm:t>
    </dgm:pt>
    <dgm:pt modelId="{15BE4736-7994-4203-B3CF-4B565101D455}" type="parTrans" cxnId="{49E729C2-9DA8-4542-9B24-264D4410D182}">
      <dgm:prSet/>
      <dgm:spPr/>
      <dgm:t>
        <a:bodyPr/>
        <a:lstStyle/>
        <a:p>
          <a:endParaRPr lang="tr-TR">
            <a:solidFill>
              <a:schemeClr val="bg1"/>
            </a:solidFill>
          </a:endParaRPr>
        </a:p>
      </dgm:t>
    </dgm:pt>
    <dgm:pt modelId="{6253EC14-BE48-4129-AF5A-FE25C327E4E5}" type="sibTrans" cxnId="{49E729C2-9DA8-4542-9B24-264D4410D182}">
      <dgm:prSet/>
      <dgm:spPr/>
      <dgm:t>
        <a:bodyPr/>
        <a:lstStyle/>
        <a:p>
          <a:endParaRPr lang="tr-TR">
            <a:solidFill>
              <a:schemeClr val="bg1"/>
            </a:solidFill>
          </a:endParaRPr>
        </a:p>
      </dgm:t>
    </dgm:pt>
    <dgm:pt modelId="{CE556495-51A8-4F9E-931A-3D7DA38EB6B3}">
      <dgm:prSet phldrT="[Metin]"/>
      <dgm:spPr/>
      <dgm:t>
        <a:bodyPr/>
        <a:lstStyle/>
        <a:p>
          <a:r>
            <a:rPr lang="tr-TR" smtClean="0"/>
            <a:t>Bırakmak zorundayım</a:t>
          </a:r>
          <a:endParaRPr lang="tr-TR"/>
        </a:p>
      </dgm:t>
    </dgm:pt>
    <dgm:pt modelId="{DC216263-0FEF-4229-A17C-5B7179E9ECDD}" type="parTrans" cxnId="{CC0AD634-BFF7-4E93-87ED-04583A7FAF4F}">
      <dgm:prSet/>
      <dgm:spPr/>
      <dgm:t>
        <a:bodyPr/>
        <a:lstStyle/>
        <a:p>
          <a:endParaRPr lang="tr-TR">
            <a:solidFill>
              <a:schemeClr val="bg1"/>
            </a:solidFill>
          </a:endParaRPr>
        </a:p>
      </dgm:t>
    </dgm:pt>
    <dgm:pt modelId="{CD4ABE0D-B92F-43D3-B6A9-EC06628EF83F}" type="sibTrans" cxnId="{CC0AD634-BFF7-4E93-87ED-04583A7FAF4F}">
      <dgm:prSet/>
      <dgm:spPr/>
      <dgm:t>
        <a:bodyPr/>
        <a:lstStyle/>
        <a:p>
          <a:endParaRPr lang="tr-TR">
            <a:solidFill>
              <a:schemeClr val="bg1"/>
            </a:solidFill>
          </a:endParaRPr>
        </a:p>
      </dgm:t>
    </dgm:pt>
    <dgm:pt modelId="{2FBDA68B-857D-4BFA-A95D-3FD24158ED7D}">
      <dgm:prSet phldrT="[Metin]"/>
      <dgm:spPr/>
      <dgm:t>
        <a:bodyPr/>
        <a:lstStyle/>
        <a:p>
          <a:r>
            <a:rPr lang="tr-TR" smtClean="0"/>
            <a:t>Artık bırakacağım</a:t>
          </a:r>
          <a:endParaRPr lang="tr-TR"/>
        </a:p>
      </dgm:t>
    </dgm:pt>
    <dgm:pt modelId="{CB7F2DAC-4704-44C8-A48A-8B8549467159}" type="parTrans" cxnId="{913E643B-847B-443B-8AA2-D6073B3B0664}">
      <dgm:prSet/>
      <dgm:spPr/>
      <dgm:t>
        <a:bodyPr/>
        <a:lstStyle/>
        <a:p>
          <a:endParaRPr lang="tr-TR">
            <a:solidFill>
              <a:schemeClr val="bg1"/>
            </a:solidFill>
          </a:endParaRPr>
        </a:p>
      </dgm:t>
    </dgm:pt>
    <dgm:pt modelId="{1D774F91-506F-4A19-94EF-F9D5D8DFECAE}" type="sibTrans" cxnId="{913E643B-847B-443B-8AA2-D6073B3B0664}">
      <dgm:prSet/>
      <dgm:spPr/>
      <dgm:t>
        <a:bodyPr/>
        <a:lstStyle/>
        <a:p>
          <a:endParaRPr lang="tr-TR">
            <a:solidFill>
              <a:schemeClr val="bg1"/>
            </a:solidFill>
          </a:endParaRPr>
        </a:p>
      </dgm:t>
    </dgm:pt>
    <dgm:pt modelId="{BEC34708-C782-4D0E-A8A9-EE41BF32B1F5}">
      <dgm:prSet phldrT="[Metin]"/>
      <dgm:spPr/>
      <dgm:t>
        <a:bodyPr/>
        <a:lstStyle/>
        <a:p>
          <a:r>
            <a:rPr lang="tr-TR" dirty="0" smtClean="0"/>
            <a:t>İstersem bırakırım</a:t>
          </a:r>
          <a:endParaRPr lang="tr-TR" dirty="0"/>
        </a:p>
      </dgm:t>
    </dgm:pt>
    <dgm:pt modelId="{48053681-B138-41F8-A17F-23800AC8FFAD}" type="parTrans" cxnId="{AE345206-9ADB-4B68-B455-D3429DCCBD68}">
      <dgm:prSet/>
      <dgm:spPr/>
      <dgm:t>
        <a:bodyPr/>
        <a:lstStyle/>
        <a:p>
          <a:endParaRPr lang="tr-TR">
            <a:solidFill>
              <a:schemeClr val="bg1"/>
            </a:solidFill>
          </a:endParaRPr>
        </a:p>
      </dgm:t>
    </dgm:pt>
    <dgm:pt modelId="{D2B07F89-EB51-46A4-AF78-7186EFBDC713}" type="sibTrans" cxnId="{AE345206-9ADB-4B68-B455-D3429DCCBD68}">
      <dgm:prSet/>
      <dgm:spPr/>
      <dgm:t>
        <a:bodyPr/>
        <a:lstStyle/>
        <a:p>
          <a:endParaRPr lang="tr-TR">
            <a:solidFill>
              <a:schemeClr val="bg1"/>
            </a:solidFill>
          </a:endParaRPr>
        </a:p>
      </dgm:t>
    </dgm:pt>
    <dgm:pt modelId="{4148FD60-A28E-434A-9020-288CC9D400F2}">
      <dgm:prSet phldrT="[Metin]"/>
      <dgm:spPr/>
      <dgm:t>
        <a:bodyPr/>
        <a:lstStyle/>
        <a:p>
          <a:r>
            <a:rPr lang="tr-TR" smtClean="0"/>
            <a:t>Bıraktım bir daha başlamam</a:t>
          </a:r>
          <a:endParaRPr lang="tr-TR"/>
        </a:p>
      </dgm:t>
    </dgm:pt>
    <dgm:pt modelId="{26532140-0263-4CFC-ABCC-55E0819A4EDB}" type="parTrans" cxnId="{1D8E9638-875A-4307-8297-AF7FAFEB6AAF}">
      <dgm:prSet/>
      <dgm:spPr/>
      <dgm:t>
        <a:bodyPr/>
        <a:lstStyle/>
        <a:p>
          <a:endParaRPr lang="tr-TR">
            <a:solidFill>
              <a:schemeClr val="bg1"/>
            </a:solidFill>
          </a:endParaRPr>
        </a:p>
      </dgm:t>
    </dgm:pt>
    <dgm:pt modelId="{4010AF2E-9C39-4401-A5ED-967A907BE7C8}" type="sibTrans" cxnId="{1D8E9638-875A-4307-8297-AF7FAFEB6AAF}">
      <dgm:prSet/>
      <dgm:spPr/>
      <dgm:t>
        <a:bodyPr/>
        <a:lstStyle/>
        <a:p>
          <a:endParaRPr lang="tr-TR">
            <a:solidFill>
              <a:schemeClr val="bg1"/>
            </a:solidFill>
          </a:endParaRPr>
        </a:p>
      </dgm:t>
    </dgm:pt>
    <dgm:pt modelId="{C02A0AAB-0591-4F00-972B-2157AFED483E}" type="pres">
      <dgm:prSet presAssocID="{4078D158-B5BE-44D7-A569-2644CD7F5F6C}" presName="cycle" presStyleCnt="0">
        <dgm:presLayoutVars>
          <dgm:dir/>
          <dgm:resizeHandles val="exact"/>
        </dgm:presLayoutVars>
      </dgm:prSet>
      <dgm:spPr/>
      <dgm:t>
        <a:bodyPr/>
        <a:lstStyle/>
        <a:p>
          <a:endParaRPr lang="tr-TR"/>
        </a:p>
      </dgm:t>
    </dgm:pt>
    <dgm:pt modelId="{DE45D3D8-55A9-4318-983E-22456548A056}" type="pres">
      <dgm:prSet presAssocID="{256DB696-E41A-406E-8C6A-C5F0F8C6B2CB}" presName="node" presStyleLbl="node1" presStyleIdx="0" presStyleCnt="9">
        <dgm:presLayoutVars>
          <dgm:bulletEnabled val="1"/>
        </dgm:presLayoutVars>
      </dgm:prSet>
      <dgm:spPr/>
      <dgm:t>
        <a:bodyPr/>
        <a:lstStyle/>
        <a:p>
          <a:endParaRPr lang="tr-TR"/>
        </a:p>
      </dgm:t>
    </dgm:pt>
    <dgm:pt modelId="{D9046EBC-1514-46C7-BD7C-B85E22771A71}" type="pres">
      <dgm:prSet presAssocID="{256DB696-E41A-406E-8C6A-C5F0F8C6B2CB}" presName="spNode" presStyleCnt="0"/>
      <dgm:spPr/>
      <dgm:t>
        <a:bodyPr/>
        <a:lstStyle/>
        <a:p>
          <a:endParaRPr lang="tr-TR"/>
        </a:p>
      </dgm:t>
    </dgm:pt>
    <dgm:pt modelId="{EC3FDF49-6D84-4F24-80ED-ACFECD87B0C9}" type="pres">
      <dgm:prSet presAssocID="{2B43B3BA-E1A9-41CD-A06C-A1B0944ABF06}" presName="sibTrans" presStyleLbl="sibTrans1D1" presStyleIdx="0" presStyleCnt="9"/>
      <dgm:spPr/>
      <dgm:t>
        <a:bodyPr/>
        <a:lstStyle/>
        <a:p>
          <a:endParaRPr lang="tr-TR"/>
        </a:p>
      </dgm:t>
    </dgm:pt>
    <dgm:pt modelId="{256543B6-6EFC-4B7F-B8E9-2673291138BF}" type="pres">
      <dgm:prSet presAssocID="{FE938C00-AB06-4695-9DDD-B505533FC3D8}" presName="node" presStyleLbl="node1" presStyleIdx="1" presStyleCnt="9">
        <dgm:presLayoutVars>
          <dgm:bulletEnabled val="1"/>
        </dgm:presLayoutVars>
      </dgm:prSet>
      <dgm:spPr/>
      <dgm:t>
        <a:bodyPr/>
        <a:lstStyle/>
        <a:p>
          <a:endParaRPr lang="tr-TR"/>
        </a:p>
      </dgm:t>
    </dgm:pt>
    <dgm:pt modelId="{D2470FB3-3A87-4236-8614-7332D29112E0}" type="pres">
      <dgm:prSet presAssocID="{FE938C00-AB06-4695-9DDD-B505533FC3D8}" presName="spNode" presStyleCnt="0"/>
      <dgm:spPr/>
      <dgm:t>
        <a:bodyPr/>
        <a:lstStyle/>
        <a:p>
          <a:endParaRPr lang="tr-TR"/>
        </a:p>
      </dgm:t>
    </dgm:pt>
    <dgm:pt modelId="{8FC3D095-B8E0-411B-A1B0-365A3D63C6F1}" type="pres">
      <dgm:prSet presAssocID="{A7281A4C-2DFB-4FC1-BB8F-0E1483971B32}" presName="sibTrans" presStyleLbl="sibTrans1D1" presStyleIdx="1" presStyleCnt="9"/>
      <dgm:spPr/>
      <dgm:t>
        <a:bodyPr/>
        <a:lstStyle/>
        <a:p>
          <a:endParaRPr lang="tr-TR"/>
        </a:p>
      </dgm:t>
    </dgm:pt>
    <dgm:pt modelId="{A45D5ACB-CEE3-4A7E-A846-1CE2D4A0CA06}" type="pres">
      <dgm:prSet presAssocID="{7268F0AB-94A3-47F2-BA73-45BDB3A2D487}" presName="node" presStyleLbl="node1" presStyleIdx="2" presStyleCnt="9">
        <dgm:presLayoutVars>
          <dgm:bulletEnabled val="1"/>
        </dgm:presLayoutVars>
      </dgm:prSet>
      <dgm:spPr/>
      <dgm:t>
        <a:bodyPr/>
        <a:lstStyle/>
        <a:p>
          <a:endParaRPr lang="tr-TR"/>
        </a:p>
      </dgm:t>
    </dgm:pt>
    <dgm:pt modelId="{51BC5BC6-D044-477B-94F8-90D4CCCC0979}" type="pres">
      <dgm:prSet presAssocID="{7268F0AB-94A3-47F2-BA73-45BDB3A2D487}" presName="spNode" presStyleCnt="0"/>
      <dgm:spPr/>
      <dgm:t>
        <a:bodyPr/>
        <a:lstStyle/>
        <a:p>
          <a:endParaRPr lang="tr-TR"/>
        </a:p>
      </dgm:t>
    </dgm:pt>
    <dgm:pt modelId="{10B38A5D-9A1E-4861-8510-718A727E20D2}" type="pres">
      <dgm:prSet presAssocID="{ACDBAD3C-74B0-4E1C-AAF8-6FCCCAF8DD01}" presName="sibTrans" presStyleLbl="sibTrans1D1" presStyleIdx="2" presStyleCnt="9"/>
      <dgm:spPr/>
      <dgm:t>
        <a:bodyPr/>
        <a:lstStyle/>
        <a:p>
          <a:endParaRPr lang="tr-TR"/>
        </a:p>
      </dgm:t>
    </dgm:pt>
    <dgm:pt modelId="{9C4F92EB-2601-4299-A52C-0340E8A65105}" type="pres">
      <dgm:prSet presAssocID="{878967D3-19AC-41EE-8429-99339DC2F654}" presName="node" presStyleLbl="node1" presStyleIdx="3" presStyleCnt="9">
        <dgm:presLayoutVars>
          <dgm:bulletEnabled val="1"/>
        </dgm:presLayoutVars>
      </dgm:prSet>
      <dgm:spPr/>
      <dgm:t>
        <a:bodyPr/>
        <a:lstStyle/>
        <a:p>
          <a:endParaRPr lang="tr-TR"/>
        </a:p>
      </dgm:t>
    </dgm:pt>
    <dgm:pt modelId="{15C407D8-15AF-4F70-A5DE-3A9E47BBECBB}" type="pres">
      <dgm:prSet presAssocID="{878967D3-19AC-41EE-8429-99339DC2F654}" presName="spNode" presStyleCnt="0"/>
      <dgm:spPr/>
      <dgm:t>
        <a:bodyPr/>
        <a:lstStyle/>
        <a:p>
          <a:endParaRPr lang="tr-TR"/>
        </a:p>
      </dgm:t>
    </dgm:pt>
    <dgm:pt modelId="{BED37365-C129-4FC1-9BF7-FBAA1038C79E}" type="pres">
      <dgm:prSet presAssocID="{7B841F4E-E1BA-4B9E-8721-BA31EAD3B698}" presName="sibTrans" presStyleLbl="sibTrans1D1" presStyleIdx="3" presStyleCnt="9"/>
      <dgm:spPr/>
      <dgm:t>
        <a:bodyPr/>
        <a:lstStyle/>
        <a:p>
          <a:endParaRPr lang="tr-TR"/>
        </a:p>
      </dgm:t>
    </dgm:pt>
    <dgm:pt modelId="{D7D0EFF4-6469-4D9C-A711-9BA62D3505DF}" type="pres">
      <dgm:prSet presAssocID="{5812A9BF-FEE5-4038-BAD4-7B3826D3640E}" presName="node" presStyleLbl="node1" presStyleIdx="4" presStyleCnt="9">
        <dgm:presLayoutVars>
          <dgm:bulletEnabled val="1"/>
        </dgm:presLayoutVars>
      </dgm:prSet>
      <dgm:spPr/>
      <dgm:t>
        <a:bodyPr/>
        <a:lstStyle/>
        <a:p>
          <a:endParaRPr lang="tr-TR"/>
        </a:p>
      </dgm:t>
    </dgm:pt>
    <dgm:pt modelId="{C642CC74-EF37-4949-B0CC-3A076418BDEA}" type="pres">
      <dgm:prSet presAssocID="{5812A9BF-FEE5-4038-BAD4-7B3826D3640E}" presName="spNode" presStyleCnt="0"/>
      <dgm:spPr/>
      <dgm:t>
        <a:bodyPr/>
        <a:lstStyle/>
        <a:p>
          <a:endParaRPr lang="tr-TR"/>
        </a:p>
      </dgm:t>
    </dgm:pt>
    <dgm:pt modelId="{A73F6C07-C5DD-4DAC-9DC4-5F5AF8D8E60D}" type="pres">
      <dgm:prSet presAssocID="{6253EC14-BE48-4129-AF5A-FE25C327E4E5}" presName="sibTrans" presStyleLbl="sibTrans1D1" presStyleIdx="4" presStyleCnt="9"/>
      <dgm:spPr/>
      <dgm:t>
        <a:bodyPr/>
        <a:lstStyle/>
        <a:p>
          <a:endParaRPr lang="tr-TR"/>
        </a:p>
      </dgm:t>
    </dgm:pt>
    <dgm:pt modelId="{67AB75D2-836B-4CC8-ADEF-68EF9BDE5828}" type="pres">
      <dgm:prSet presAssocID="{CE556495-51A8-4F9E-931A-3D7DA38EB6B3}" presName="node" presStyleLbl="node1" presStyleIdx="5" presStyleCnt="9">
        <dgm:presLayoutVars>
          <dgm:bulletEnabled val="1"/>
        </dgm:presLayoutVars>
      </dgm:prSet>
      <dgm:spPr/>
      <dgm:t>
        <a:bodyPr/>
        <a:lstStyle/>
        <a:p>
          <a:endParaRPr lang="tr-TR"/>
        </a:p>
      </dgm:t>
    </dgm:pt>
    <dgm:pt modelId="{0F77A28F-F136-496C-B4D8-6A4D1A079097}" type="pres">
      <dgm:prSet presAssocID="{CE556495-51A8-4F9E-931A-3D7DA38EB6B3}" presName="spNode" presStyleCnt="0"/>
      <dgm:spPr/>
      <dgm:t>
        <a:bodyPr/>
        <a:lstStyle/>
        <a:p>
          <a:endParaRPr lang="tr-TR"/>
        </a:p>
      </dgm:t>
    </dgm:pt>
    <dgm:pt modelId="{B49AE999-7F5F-48F7-BFB8-9796178BEA13}" type="pres">
      <dgm:prSet presAssocID="{CD4ABE0D-B92F-43D3-B6A9-EC06628EF83F}" presName="sibTrans" presStyleLbl="sibTrans1D1" presStyleIdx="5" presStyleCnt="9"/>
      <dgm:spPr/>
      <dgm:t>
        <a:bodyPr/>
        <a:lstStyle/>
        <a:p>
          <a:endParaRPr lang="tr-TR"/>
        </a:p>
      </dgm:t>
    </dgm:pt>
    <dgm:pt modelId="{D1A5BEBD-4E24-4FFD-9F42-31542081BDEE}" type="pres">
      <dgm:prSet presAssocID="{2FBDA68B-857D-4BFA-A95D-3FD24158ED7D}" presName="node" presStyleLbl="node1" presStyleIdx="6" presStyleCnt="9">
        <dgm:presLayoutVars>
          <dgm:bulletEnabled val="1"/>
        </dgm:presLayoutVars>
      </dgm:prSet>
      <dgm:spPr/>
      <dgm:t>
        <a:bodyPr/>
        <a:lstStyle/>
        <a:p>
          <a:endParaRPr lang="tr-TR"/>
        </a:p>
      </dgm:t>
    </dgm:pt>
    <dgm:pt modelId="{3586A5B4-1038-41E7-9EFA-2DF6DAE48D3A}" type="pres">
      <dgm:prSet presAssocID="{2FBDA68B-857D-4BFA-A95D-3FD24158ED7D}" presName="spNode" presStyleCnt="0"/>
      <dgm:spPr/>
      <dgm:t>
        <a:bodyPr/>
        <a:lstStyle/>
        <a:p>
          <a:endParaRPr lang="tr-TR"/>
        </a:p>
      </dgm:t>
    </dgm:pt>
    <dgm:pt modelId="{AE407F77-621A-4322-9889-529F7B7655B9}" type="pres">
      <dgm:prSet presAssocID="{1D774F91-506F-4A19-94EF-F9D5D8DFECAE}" presName="sibTrans" presStyleLbl="sibTrans1D1" presStyleIdx="6" presStyleCnt="9"/>
      <dgm:spPr/>
      <dgm:t>
        <a:bodyPr/>
        <a:lstStyle/>
        <a:p>
          <a:endParaRPr lang="tr-TR"/>
        </a:p>
      </dgm:t>
    </dgm:pt>
    <dgm:pt modelId="{8D274A4B-2B98-4534-B9B6-EC3A4259D3EC}" type="pres">
      <dgm:prSet presAssocID="{BEC34708-C782-4D0E-A8A9-EE41BF32B1F5}" presName="node" presStyleLbl="node1" presStyleIdx="7" presStyleCnt="9">
        <dgm:presLayoutVars>
          <dgm:bulletEnabled val="1"/>
        </dgm:presLayoutVars>
      </dgm:prSet>
      <dgm:spPr/>
      <dgm:t>
        <a:bodyPr/>
        <a:lstStyle/>
        <a:p>
          <a:endParaRPr lang="tr-TR"/>
        </a:p>
      </dgm:t>
    </dgm:pt>
    <dgm:pt modelId="{D47F1FA4-DEF3-4A5F-8ABD-6F9046A70B88}" type="pres">
      <dgm:prSet presAssocID="{BEC34708-C782-4D0E-A8A9-EE41BF32B1F5}" presName="spNode" presStyleCnt="0"/>
      <dgm:spPr/>
      <dgm:t>
        <a:bodyPr/>
        <a:lstStyle/>
        <a:p>
          <a:endParaRPr lang="tr-TR"/>
        </a:p>
      </dgm:t>
    </dgm:pt>
    <dgm:pt modelId="{8D3B6D1E-31B5-481F-9682-D7F3CB1D7D5C}" type="pres">
      <dgm:prSet presAssocID="{D2B07F89-EB51-46A4-AF78-7186EFBDC713}" presName="sibTrans" presStyleLbl="sibTrans1D1" presStyleIdx="7" presStyleCnt="9"/>
      <dgm:spPr/>
      <dgm:t>
        <a:bodyPr/>
        <a:lstStyle/>
        <a:p>
          <a:endParaRPr lang="tr-TR"/>
        </a:p>
      </dgm:t>
    </dgm:pt>
    <dgm:pt modelId="{E6ABB309-E1A8-4BB6-B601-311C668D5BFE}" type="pres">
      <dgm:prSet presAssocID="{4148FD60-A28E-434A-9020-288CC9D400F2}" presName="node" presStyleLbl="node1" presStyleIdx="8" presStyleCnt="9">
        <dgm:presLayoutVars>
          <dgm:bulletEnabled val="1"/>
        </dgm:presLayoutVars>
      </dgm:prSet>
      <dgm:spPr/>
      <dgm:t>
        <a:bodyPr/>
        <a:lstStyle/>
        <a:p>
          <a:endParaRPr lang="tr-TR"/>
        </a:p>
      </dgm:t>
    </dgm:pt>
    <dgm:pt modelId="{705E9BAC-AF1E-46C4-8384-C106D48A337A}" type="pres">
      <dgm:prSet presAssocID="{4148FD60-A28E-434A-9020-288CC9D400F2}" presName="spNode" presStyleCnt="0"/>
      <dgm:spPr/>
      <dgm:t>
        <a:bodyPr/>
        <a:lstStyle/>
        <a:p>
          <a:endParaRPr lang="tr-TR"/>
        </a:p>
      </dgm:t>
    </dgm:pt>
    <dgm:pt modelId="{74DE2E65-68B4-4DA0-9EDE-6150C77FC725}" type="pres">
      <dgm:prSet presAssocID="{4010AF2E-9C39-4401-A5ED-967A907BE7C8}" presName="sibTrans" presStyleLbl="sibTrans1D1" presStyleIdx="8" presStyleCnt="9"/>
      <dgm:spPr/>
      <dgm:t>
        <a:bodyPr/>
        <a:lstStyle/>
        <a:p>
          <a:endParaRPr lang="tr-TR"/>
        </a:p>
      </dgm:t>
    </dgm:pt>
  </dgm:ptLst>
  <dgm:cxnLst>
    <dgm:cxn modelId="{BD793B3A-C3C8-48C6-8A51-6FDDA2166389}" type="presOf" srcId="{256DB696-E41A-406E-8C6A-C5F0F8C6B2CB}" destId="{DE45D3D8-55A9-4318-983E-22456548A056}" srcOrd="0" destOrd="0" presId="urn:microsoft.com/office/officeart/2005/8/layout/cycle5"/>
    <dgm:cxn modelId="{AE345206-9ADB-4B68-B455-D3429DCCBD68}" srcId="{4078D158-B5BE-44D7-A569-2644CD7F5F6C}" destId="{BEC34708-C782-4D0E-A8A9-EE41BF32B1F5}" srcOrd="7" destOrd="0" parTransId="{48053681-B138-41F8-A17F-23800AC8FFAD}" sibTransId="{D2B07F89-EB51-46A4-AF78-7186EFBDC713}"/>
    <dgm:cxn modelId="{D755F3C0-9D3A-4B79-A155-39DEFB60DC78}" type="presOf" srcId="{1D774F91-506F-4A19-94EF-F9D5D8DFECAE}" destId="{AE407F77-621A-4322-9889-529F7B7655B9}" srcOrd="0" destOrd="0" presId="urn:microsoft.com/office/officeart/2005/8/layout/cycle5"/>
    <dgm:cxn modelId="{A26635A8-F609-467F-8B5E-B19A55093A53}" type="presOf" srcId="{7268F0AB-94A3-47F2-BA73-45BDB3A2D487}" destId="{A45D5ACB-CEE3-4A7E-A846-1CE2D4A0CA06}" srcOrd="0" destOrd="0" presId="urn:microsoft.com/office/officeart/2005/8/layout/cycle5"/>
    <dgm:cxn modelId="{A457398E-A9D1-46A6-BE01-CAD29E02C1DD}" srcId="{4078D158-B5BE-44D7-A569-2644CD7F5F6C}" destId="{FE938C00-AB06-4695-9DDD-B505533FC3D8}" srcOrd="1" destOrd="0" parTransId="{47262C4A-37BF-4599-8ACF-D462CA3DF87F}" sibTransId="{A7281A4C-2DFB-4FC1-BB8F-0E1483971B32}"/>
    <dgm:cxn modelId="{C3DAA9EF-D126-4D3B-A75C-DF7019193D2D}" srcId="{4078D158-B5BE-44D7-A569-2644CD7F5F6C}" destId="{7268F0AB-94A3-47F2-BA73-45BDB3A2D487}" srcOrd="2" destOrd="0" parTransId="{85A3B3E0-8373-4B48-B0F5-8A8DBB0F0DCE}" sibTransId="{ACDBAD3C-74B0-4E1C-AAF8-6FCCCAF8DD01}"/>
    <dgm:cxn modelId="{445DB3EE-B68D-4833-BC98-7BA679190AC5}" srcId="{4078D158-B5BE-44D7-A569-2644CD7F5F6C}" destId="{256DB696-E41A-406E-8C6A-C5F0F8C6B2CB}" srcOrd="0" destOrd="0" parTransId="{D06BD86A-FDAE-4460-BD60-37E0950366A2}" sibTransId="{2B43B3BA-E1A9-41CD-A06C-A1B0944ABF06}"/>
    <dgm:cxn modelId="{584CF9AB-0A09-464C-956E-8007409AD3F4}" type="presOf" srcId="{CE556495-51A8-4F9E-931A-3D7DA38EB6B3}" destId="{67AB75D2-836B-4CC8-ADEF-68EF9BDE5828}" srcOrd="0" destOrd="0" presId="urn:microsoft.com/office/officeart/2005/8/layout/cycle5"/>
    <dgm:cxn modelId="{B2EDF189-0B04-4154-81F8-CF7F8C4E514B}" srcId="{4078D158-B5BE-44D7-A569-2644CD7F5F6C}" destId="{878967D3-19AC-41EE-8429-99339DC2F654}" srcOrd="3" destOrd="0" parTransId="{A2ABBBF4-F402-48A4-9006-B8C8A675ECD4}" sibTransId="{7B841F4E-E1BA-4B9E-8721-BA31EAD3B698}"/>
    <dgm:cxn modelId="{1D8E9638-875A-4307-8297-AF7FAFEB6AAF}" srcId="{4078D158-B5BE-44D7-A569-2644CD7F5F6C}" destId="{4148FD60-A28E-434A-9020-288CC9D400F2}" srcOrd="8" destOrd="0" parTransId="{26532140-0263-4CFC-ABCC-55E0819A4EDB}" sibTransId="{4010AF2E-9C39-4401-A5ED-967A907BE7C8}"/>
    <dgm:cxn modelId="{F6216E1C-728E-4E48-9BEE-A9C2FC2009ED}" type="presOf" srcId="{BEC34708-C782-4D0E-A8A9-EE41BF32B1F5}" destId="{8D274A4B-2B98-4534-B9B6-EC3A4259D3EC}" srcOrd="0" destOrd="0" presId="urn:microsoft.com/office/officeart/2005/8/layout/cycle5"/>
    <dgm:cxn modelId="{38DD9975-8590-4BD5-BACB-25FC23C01A98}" type="presOf" srcId="{878967D3-19AC-41EE-8429-99339DC2F654}" destId="{9C4F92EB-2601-4299-A52C-0340E8A65105}" srcOrd="0" destOrd="0" presId="urn:microsoft.com/office/officeart/2005/8/layout/cycle5"/>
    <dgm:cxn modelId="{CC0AD634-BFF7-4E93-87ED-04583A7FAF4F}" srcId="{4078D158-B5BE-44D7-A569-2644CD7F5F6C}" destId="{CE556495-51A8-4F9E-931A-3D7DA38EB6B3}" srcOrd="5" destOrd="0" parTransId="{DC216263-0FEF-4229-A17C-5B7179E9ECDD}" sibTransId="{CD4ABE0D-B92F-43D3-B6A9-EC06628EF83F}"/>
    <dgm:cxn modelId="{913E643B-847B-443B-8AA2-D6073B3B0664}" srcId="{4078D158-B5BE-44D7-A569-2644CD7F5F6C}" destId="{2FBDA68B-857D-4BFA-A95D-3FD24158ED7D}" srcOrd="6" destOrd="0" parTransId="{CB7F2DAC-4704-44C8-A48A-8B8549467159}" sibTransId="{1D774F91-506F-4A19-94EF-F9D5D8DFECAE}"/>
    <dgm:cxn modelId="{F3A25D80-13AB-4290-AC23-8ACFDC91B19D}" type="presOf" srcId="{4010AF2E-9C39-4401-A5ED-967A907BE7C8}" destId="{74DE2E65-68B4-4DA0-9EDE-6150C77FC725}" srcOrd="0" destOrd="0" presId="urn:microsoft.com/office/officeart/2005/8/layout/cycle5"/>
    <dgm:cxn modelId="{FEBFE62D-D114-471F-9254-EB93AD95FA2C}" type="presOf" srcId="{A7281A4C-2DFB-4FC1-BB8F-0E1483971B32}" destId="{8FC3D095-B8E0-411B-A1B0-365A3D63C6F1}" srcOrd="0" destOrd="0" presId="urn:microsoft.com/office/officeart/2005/8/layout/cycle5"/>
    <dgm:cxn modelId="{47D507A4-9A4E-4133-9DC0-E9789C9D9BB6}" type="presOf" srcId="{4148FD60-A28E-434A-9020-288CC9D400F2}" destId="{E6ABB309-E1A8-4BB6-B601-311C668D5BFE}" srcOrd="0" destOrd="0" presId="urn:microsoft.com/office/officeart/2005/8/layout/cycle5"/>
    <dgm:cxn modelId="{6609416A-29A3-48DC-AB14-2D7A9C7FF501}" type="presOf" srcId="{FE938C00-AB06-4695-9DDD-B505533FC3D8}" destId="{256543B6-6EFC-4B7F-B8E9-2673291138BF}" srcOrd="0" destOrd="0" presId="urn:microsoft.com/office/officeart/2005/8/layout/cycle5"/>
    <dgm:cxn modelId="{D740BB4C-B7AC-4E15-AADB-32DF47B59CA3}" type="presOf" srcId="{ACDBAD3C-74B0-4E1C-AAF8-6FCCCAF8DD01}" destId="{10B38A5D-9A1E-4861-8510-718A727E20D2}" srcOrd="0" destOrd="0" presId="urn:microsoft.com/office/officeart/2005/8/layout/cycle5"/>
    <dgm:cxn modelId="{55C1BED7-70FB-4422-B875-DAFC9597A409}" type="presOf" srcId="{6253EC14-BE48-4129-AF5A-FE25C327E4E5}" destId="{A73F6C07-C5DD-4DAC-9DC4-5F5AF8D8E60D}" srcOrd="0" destOrd="0" presId="urn:microsoft.com/office/officeart/2005/8/layout/cycle5"/>
    <dgm:cxn modelId="{B7F1CA78-079E-4AFF-94B5-76429CCDC2D9}" type="presOf" srcId="{7B841F4E-E1BA-4B9E-8721-BA31EAD3B698}" destId="{BED37365-C129-4FC1-9BF7-FBAA1038C79E}" srcOrd="0" destOrd="0" presId="urn:microsoft.com/office/officeart/2005/8/layout/cycle5"/>
    <dgm:cxn modelId="{71AAFB0F-3A4C-4448-BE59-38C1674DC6BA}" type="presOf" srcId="{D2B07F89-EB51-46A4-AF78-7186EFBDC713}" destId="{8D3B6D1E-31B5-481F-9682-D7F3CB1D7D5C}" srcOrd="0" destOrd="0" presId="urn:microsoft.com/office/officeart/2005/8/layout/cycle5"/>
    <dgm:cxn modelId="{A5549599-F836-4BDE-A67E-E7236C407EAE}" type="presOf" srcId="{2B43B3BA-E1A9-41CD-A06C-A1B0944ABF06}" destId="{EC3FDF49-6D84-4F24-80ED-ACFECD87B0C9}" srcOrd="0" destOrd="0" presId="urn:microsoft.com/office/officeart/2005/8/layout/cycle5"/>
    <dgm:cxn modelId="{6C4F9ACF-2AA4-491F-9CAF-9A146740DC95}" type="presOf" srcId="{CD4ABE0D-B92F-43D3-B6A9-EC06628EF83F}" destId="{B49AE999-7F5F-48F7-BFB8-9796178BEA13}" srcOrd="0" destOrd="0" presId="urn:microsoft.com/office/officeart/2005/8/layout/cycle5"/>
    <dgm:cxn modelId="{516F39F7-7DEC-4EEF-9BC9-8B77DDE46485}" type="presOf" srcId="{4078D158-B5BE-44D7-A569-2644CD7F5F6C}" destId="{C02A0AAB-0591-4F00-972B-2157AFED483E}" srcOrd="0" destOrd="0" presId="urn:microsoft.com/office/officeart/2005/8/layout/cycle5"/>
    <dgm:cxn modelId="{EE05309C-FDB6-405A-9244-D8161EF00C16}" type="presOf" srcId="{2FBDA68B-857D-4BFA-A95D-3FD24158ED7D}" destId="{D1A5BEBD-4E24-4FFD-9F42-31542081BDEE}" srcOrd="0" destOrd="0" presId="urn:microsoft.com/office/officeart/2005/8/layout/cycle5"/>
    <dgm:cxn modelId="{49E729C2-9DA8-4542-9B24-264D4410D182}" srcId="{4078D158-B5BE-44D7-A569-2644CD7F5F6C}" destId="{5812A9BF-FEE5-4038-BAD4-7B3826D3640E}" srcOrd="4" destOrd="0" parTransId="{15BE4736-7994-4203-B3CF-4B565101D455}" sibTransId="{6253EC14-BE48-4129-AF5A-FE25C327E4E5}"/>
    <dgm:cxn modelId="{913CE134-7105-4994-9B06-41DC105F575D}" type="presOf" srcId="{5812A9BF-FEE5-4038-BAD4-7B3826D3640E}" destId="{D7D0EFF4-6469-4D9C-A711-9BA62D3505DF}" srcOrd="0" destOrd="0" presId="urn:microsoft.com/office/officeart/2005/8/layout/cycle5"/>
    <dgm:cxn modelId="{40E0C1ED-D0E8-430B-AB84-C5C8FEB01E9C}" type="presParOf" srcId="{C02A0AAB-0591-4F00-972B-2157AFED483E}" destId="{DE45D3D8-55A9-4318-983E-22456548A056}" srcOrd="0" destOrd="0" presId="urn:microsoft.com/office/officeart/2005/8/layout/cycle5"/>
    <dgm:cxn modelId="{0FC483F8-E070-495A-B621-279C4BE2B763}" type="presParOf" srcId="{C02A0AAB-0591-4F00-972B-2157AFED483E}" destId="{D9046EBC-1514-46C7-BD7C-B85E22771A71}" srcOrd="1" destOrd="0" presId="urn:microsoft.com/office/officeart/2005/8/layout/cycle5"/>
    <dgm:cxn modelId="{767C2D67-3584-438E-B078-DC7D1B5CE039}" type="presParOf" srcId="{C02A0AAB-0591-4F00-972B-2157AFED483E}" destId="{EC3FDF49-6D84-4F24-80ED-ACFECD87B0C9}" srcOrd="2" destOrd="0" presId="urn:microsoft.com/office/officeart/2005/8/layout/cycle5"/>
    <dgm:cxn modelId="{404C3CCA-C55C-4BEC-950A-8FCF9CE5E8E2}" type="presParOf" srcId="{C02A0AAB-0591-4F00-972B-2157AFED483E}" destId="{256543B6-6EFC-4B7F-B8E9-2673291138BF}" srcOrd="3" destOrd="0" presId="urn:microsoft.com/office/officeart/2005/8/layout/cycle5"/>
    <dgm:cxn modelId="{64F6F172-A713-4D56-AD54-352095A86586}" type="presParOf" srcId="{C02A0AAB-0591-4F00-972B-2157AFED483E}" destId="{D2470FB3-3A87-4236-8614-7332D29112E0}" srcOrd="4" destOrd="0" presId="urn:microsoft.com/office/officeart/2005/8/layout/cycle5"/>
    <dgm:cxn modelId="{9297D22E-F819-405B-8B5C-A0D10D2B92A3}" type="presParOf" srcId="{C02A0AAB-0591-4F00-972B-2157AFED483E}" destId="{8FC3D095-B8E0-411B-A1B0-365A3D63C6F1}" srcOrd="5" destOrd="0" presId="urn:microsoft.com/office/officeart/2005/8/layout/cycle5"/>
    <dgm:cxn modelId="{51F07549-1B06-4023-8D3E-77528892CE48}" type="presParOf" srcId="{C02A0AAB-0591-4F00-972B-2157AFED483E}" destId="{A45D5ACB-CEE3-4A7E-A846-1CE2D4A0CA06}" srcOrd="6" destOrd="0" presId="urn:microsoft.com/office/officeart/2005/8/layout/cycle5"/>
    <dgm:cxn modelId="{9C517B65-1959-4DF0-8629-19B1ED30C55F}" type="presParOf" srcId="{C02A0AAB-0591-4F00-972B-2157AFED483E}" destId="{51BC5BC6-D044-477B-94F8-90D4CCCC0979}" srcOrd="7" destOrd="0" presId="urn:microsoft.com/office/officeart/2005/8/layout/cycle5"/>
    <dgm:cxn modelId="{12F4EC53-D552-48E4-A9A6-F99DE0DAF5D0}" type="presParOf" srcId="{C02A0AAB-0591-4F00-972B-2157AFED483E}" destId="{10B38A5D-9A1E-4861-8510-718A727E20D2}" srcOrd="8" destOrd="0" presId="urn:microsoft.com/office/officeart/2005/8/layout/cycle5"/>
    <dgm:cxn modelId="{EC0D7356-CE1B-4FCE-8EBA-B3143236B09D}" type="presParOf" srcId="{C02A0AAB-0591-4F00-972B-2157AFED483E}" destId="{9C4F92EB-2601-4299-A52C-0340E8A65105}" srcOrd="9" destOrd="0" presId="urn:microsoft.com/office/officeart/2005/8/layout/cycle5"/>
    <dgm:cxn modelId="{09C089DA-5168-4633-839F-9A8835EC305C}" type="presParOf" srcId="{C02A0AAB-0591-4F00-972B-2157AFED483E}" destId="{15C407D8-15AF-4F70-A5DE-3A9E47BBECBB}" srcOrd="10" destOrd="0" presId="urn:microsoft.com/office/officeart/2005/8/layout/cycle5"/>
    <dgm:cxn modelId="{B7A39B35-72C9-483F-BF52-3E4B44731B23}" type="presParOf" srcId="{C02A0AAB-0591-4F00-972B-2157AFED483E}" destId="{BED37365-C129-4FC1-9BF7-FBAA1038C79E}" srcOrd="11" destOrd="0" presId="urn:microsoft.com/office/officeart/2005/8/layout/cycle5"/>
    <dgm:cxn modelId="{2F84C8D0-87B4-404F-B63E-058EBEF3F33E}" type="presParOf" srcId="{C02A0AAB-0591-4F00-972B-2157AFED483E}" destId="{D7D0EFF4-6469-4D9C-A711-9BA62D3505DF}" srcOrd="12" destOrd="0" presId="urn:microsoft.com/office/officeart/2005/8/layout/cycle5"/>
    <dgm:cxn modelId="{D671A788-0F22-4B78-8ADD-0BF34EF7630F}" type="presParOf" srcId="{C02A0AAB-0591-4F00-972B-2157AFED483E}" destId="{C642CC74-EF37-4949-B0CC-3A076418BDEA}" srcOrd="13" destOrd="0" presId="urn:microsoft.com/office/officeart/2005/8/layout/cycle5"/>
    <dgm:cxn modelId="{72BE099B-28C5-456E-94E5-1737A2266240}" type="presParOf" srcId="{C02A0AAB-0591-4F00-972B-2157AFED483E}" destId="{A73F6C07-C5DD-4DAC-9DC4-5F5AF8D8E60D}" srcOrd="14" destOrd="0" presId="urn:microsoft.com/office/officeart/2005/8/layout/cycle5"/>
    <dgm:cxn modelId="{4494C9FA-57EA-483A-932E-ADAA230A65EE}" type="presParOf" srcId="{C02A0AAB-0591-4F00-972B-2157AFED483E}" destId="{67AB75D2-836B-4CC8-ADEF-68EF9BDE5828}" srcOrd="15" destOrd="0" presId="urn:microsoft.com/office/officeart/2005/8/layout/cycle5"/>
    <dgm:cxn modelId="{1FDFBB31-9F40-410E-BF95-A7D76ED8945D}" type="presParOf" srcId="{C02A0AAB-0591-4F00-972B-2157AFED483E}" destId="{0F77A28F-F136-496C-B4D8-6A4D1A079097}" srcOrd="16" destOrd="0" presId="urn:microsoft.com/office/officeart/2005/8/layout/cycle5"/>
    <dgm:cxn modelId="{79CACAE7-8177-40BF-9840-F4E5CDB6A87C}" type="presParOf" srcId="{C02A0AAB-0591-4F00-972B-2157AFED483E}" destId="{B49AE999-7F5F-48F7-BFB8-9796178BEA13}" srcOrd="17" destOrd="0" presId="urn:microsoft.com/office/officeart/2005/8/layout/cycle5"/>
    <dgm:cxn modelId="{60DD80E6-7C50-47B1-AD01-9F71665C11DA}" type="presParOf" srcId="{C02A0AAB-0591-4F00-972B-2157AFED483E}" destId="{D1A5BEBD-4E24-4FFD-9F42-31542081BDEE}" srcOrd="18" destOrd="0" presId="urn:microsoft.com/office/officeart/2005/8/layout/cycle5"/>
    <dgm:cxn modelId="{B0778DB1-18C0-401A-95F5-1095BE85967F}" type="presParOf" srcId="{C02A0AAB-0591-4F00-972B-2157AFED483E}" destId="{3586A5B4-1038-41E7-9EFA-2DF6DAE48D3A}" srcOrd="19" destOrd="0" presId="urn:microsoft.com/office/officeart/2005/8/layout/cycle5"/>
    <dgm:cxn modelId="{C69E8041-A20B-4458-BB64-FDEDDFBB2080}" type="presParOf" srcId="{C02A0AAB-0591-4F00-972B-2157AFED483E}" destId="{AE407F77-621A-4322-9889-529F7B7655B9}" srcOrd="20" destOrd="0" presId="urn:microsoft.com/office/officeart/2005/8/layout/cycle5"/>
    <dgm:cxn modelId="{91FCFAF0-78D0-4F1D-8E91-01B556AB2E00}" type="presParOf" srcId="{C02A0AAB-0591-4F00-972B-2157AFED483E}" destId="{8D274A4B-2B98-4534-B9B6-EC3A4259D3EC}" srcOrd="21" destOrd="0" presId="urn:microsoft.com/office/officeart/2005/8/layout/cycle5"/>
    <dgm:cxn modelId="{56D3635D-8FE6-4DD1-AE51-11609A0E3579}" type="presParOf" srcId="{C02A0AAB-0591-4F00-972B-2157AFED483E}" destId="{D47F1FA4-DEF3-4A5F-8ABD-6F9046A70B88}" srcOrd="22" destOrd="0" presId="urn:microsoft.com/office/officeart/2005/8/layout/cycle5"/>
    <dgm:cxn modelId="{839F4A43-03DA-483C-BE50-2FB1F518582E}" type="presParOf" srcId="{C02A0AAB-0591-4F00-972B-2157AFED483E}" destId="{8D3B6D1E-31B5-481F-9682-D7F3CB1D7D5C}" srcOrd="23" destOrd="0" presId="urn:microsoft.com/office/officeart/2005/8/layout/cycle5"/>
    <dgm:cxn modelId="{BDA638BE-8823-4B0C-879B-A4694026AB06}" type="presParOf" srcId="{C02A0AAB-0591-4F00-972B-2157AFED483E}" destId="{E6ABB309-E1A8-4BB6-B601-311C668D5BFE}" srcOrd="24" destOrd="0" presId="urn:microsoft.com/office/officeart/2005/8/layout/cycle5"/>
    <dgm:cxn modelId="{7BA8689C-56E1-4486-B73D-ED766383C85C}" type="presParOf" srcId="{C02A0AAB-0591-4F00-972B-2157AFED483E}" destId="{705E9BAC-AF1E-46C4-8384-C106D48A337A}" srcOrd="25" destOrd="0" presId="urn:microsoft.com/office/officeart/2005/8/layout/cycle5"/>
    <dgm:cxn modelId="{8D32AE75-C626-418C-92D6-96A179E8D945}" type="presParOf" srcId="{C02A0AAB-0591-4F00-972B-2157AFED483E}" destId="{74DE2E65-68B4-4DA0-9EDE-6150C77FC725}" srcOrd="26"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EB46F3-34E0-4E98-BF5E-354F0029F3F1}"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tr-TR"/>
        </a:p>
      </dgm:t>
    </dgm:pt>
    <dgm:pt modelId="{930B011C-88F1-4FA0-9DC3-C9F19BEF37BA}">
      <dgm:prSet phldrT="[Text]" custT="1"/>
      <dgm:spPr/>
      <dgm:t>
        <a:bodyPr/>
        <a:lstStyle/>
        <a:p>
          <a:r>
            <a:rPr lang="tr-TR" sz="2000" b="1" dirty="0" smtClean="0"/>
            <a:t>Sosyal Çevre ve Akran Baskısı</a:t>
          </a:r>
          <a:endParaRPr lang="tr-TR" sz="2000" b="1" dirty="0"/>
        </a:p>
      </dgm:t>
    </dgm:pt>
    <dgm:pt modelId="{342A9C42-E34B-452E-87E0-A3D359F3C5A9}" type="parTrans" cxnId="{6A000B6E-63F6-4DB1-A03F-817D7C354D6D}">
      <dgm:prSet/>
      <dgm:spPr/>
      <dgm:t>
        <a:bodyPr/>
        <a:lstStyle/>
        <a:p>
          <a:endParaRPr lang="tr-TR"/>
        </a:p>
      </dgm:t>
    </dgm:pt>
    <dgm:pt modelId="{DEB96BD8-04E5-4DD0-A46E-9FE93E25977D}" type="sibTrans" cxnId="{6A000B6E-63F6-4DB1-A03F-817D7C354D6D}">
      <dgm:prSet/>
      <dgm:spPr/>
      <dgm:t>
        <a:bodyPr/>
        <a:lstStyle/>
        <a:p>
          <a:endParaRPr lang="tr-TR" b="1"/>
        </a:p>
      </dgm:t>
    </dgm:pt>
    <dgm:pt modelId="{5F4E1C43-B09B-43E7-92C3-EBAA0C8B5FF2}">
      <dgm:prSet phldrT="[Text]" custT="1"/>
      <dgm:spPr/>
      <dgm:t>
        <a:bodyPr/>
        <a:lstStyle/>
        <a:p>
          <a:r>
            <a:rPr lang="nb-NO" sz="2000" b="1" dirty="0" smtClean="0"/>
            <a:t>Merak ve İlk Deneme</a:t>
          </a:r>
          <a:endParaRPr lang="tr-TR" sz="2000" b="1" dirty="0"/>
        </a:p>
      </dgm:t>
    </dgm:pt>
    <dgm:pt modelId="{B2A4E7F0-13D0-4C99-ADAE-D4DC93899AD4}" type="parTrans" cxnId="{EB93D9C4-2A91-467A-BC16-44395A62D3E7}">
      <dgm:prSet/>
      <dgm:spPr/>
      <dgm:t>
        <a:bodyPr/>
        <a:lstStyle/>
        <a:p>
          <a:endParaRPr lang="tr-TR"/>
        </a:p>
      </dgm:t>
    </dgm:pt>
    <dgm:pt modelId="{EF57813E-0D1B-4DED-85BE-D41A816240AA}" type="sibTrans" cxnId="{EB93D9C4-2A91-467A-BC16-44395A62D3E7}">
      <dgm:prSet/>
      <dgm:spPr/>
      <dgm:t>
        <a:bodyPr/>
        <a:lstStyle/>
        <a:p>
          <a:endParaRPr lang="tr-TR" b="1"/>
        </a:p>
      </dgm:t>
    </dgm:pt>
    <dgm:pt modelId="{ABBB40AE-4AD2-469C-BE8D-A5D7E1E465D1}">
      <dgm:prSet phldrT="[Text]" custT="1"/>
      <dgm:spPr/>
      <dgm:t>
        <a:bodyPr/>
        <a:lstStyle/>
        <a:p>
          <a:r>
            <a:rPr lang="tr-TR" sz="2000" b="1" dirty="0" smtClean="0"/>
            <a:t>Alışma ve Bağımlı Olmaya Doğru İlerleme</a:t>
          </a:r>
          <a:endParaRPr lang="tr-TR" sz="2000" b="1" dirty="0"/>
        </a:p>
      </dgm:t>
    </dgm:pt>
    <dgm:pt modelId="{2A9C5992-F44A-4781-9629-3F41BB02A1C8}" type="parTrans" cxnId="{70C60DDD-E94D-4709-A62D-148C5AB8EE21}">
      <dgm:prSet/>
      <dgm:spPr/>
      <dgm:t>
        <a:bodyPr/>
        <a:lstStyle/>
        <a:p>
          <a:endParaRPr lang="tr-TR"/>
        </a:p>
      </dgm:t>
    </dgm:pt>
    <dgm:pt modelId="{D4E58E06-AA8B-4A65-8357-EC67938BCE4C}" type="sibTrans" cxnId="{70C60DDD-E94D-4709-A62D-148C5AB8EE21}">
      <dgm:prSet/>
      <dgm:spPr/>
      <dgm:t>
        <a:bodyPr/>
        <a:lstStyle/>
        <a:p>
          <a:endParaRPr lang="tr-TR" b="1"/>
        </a:p>
      </dgm:t>
    </dgm:pt>
    <dgm:pt modelId="{24AFBFCD-2747-454A-A2C7-3BED98947CDC}">
      <dgm:prSet phldrT="[Text]" custT="1"/>
      <dgm:spPr/>
      <dgm:t>
        <a:bodyPr/>
        <a:lstStyle/>
        <a:p>
          <a:r>
            <a:rPr lang="tr-TR" sz="2000" b="1" dirty="0" smtClean="0"/>
            <a:t>Bağımlılığa Teslim Olma</a:t>
          </a:r>
          <a:endParaRPr lang="tr-TR" sz="2000" b="1" dirty="0"/>
        </a:p>
      </dgm:t>
    </dgm:pt>
    <dgm:pt modelId="{464605D0-4B4E-431C-89CE-7AAA182C989E}" type="parTrans" cxnId="{4A3BFCBC-14E1-4DEC-A6D3-AD2745B51F1C}">
      <dgm:prSet/>
      <dgm:spPr/>
      <dgm:t>
        <a:bodyPr/>
        <a:lstStyle/>
        <a:p>
          <a:endParaRPr lang="tr-TR"/>
        </a:p>
      </dgm:t>
    </dgm:pt>
    <dgm:pt modelId="{8D1AD90B-75E4-4971-A7D4-0E056CE77F82}" type="sibTrans" cxnId="{4A3BFCBC-14E1-4DEC-A6D3-AD2745B51F1C}">
      <dgm:prSet/>
      <dgm:spPr/>
      <dgm:t>
        <a:bodyPr/>
        <a:lstStyle/>
        <a:p>
          <a:endParaRPr lang="tr-TR" b="1"/>
        </a:p>
      </dgm:t>
    </dgm:pt>
    <dgm:pt modelId="{B910370C-331F-48D5-BA95-EE708238BAA0}">
      <dgm:prSet phldrT="[Text]" custT="1"/>
      <dgm:spPr/>
      <dgm:t>
        <a:bodyPr/>
        <a:lstStyle/>
        <a:p>
          <a:r>
            <a:rPr lang="tr-TR" sz="2000" b="1" dirty="0" smtClean="0"/>
            <a:t>Tedavi Süreci</a:t>
          </a:r>
          <a:endParaRPr lang="tr-TR" sz="2000" b="1" dirty="0"/>
        </a:p>
      </dgm:t>
    </dgm:pt>
    <dgm:pt modelId="{6FB10122-67EE-4B7B-87A3-9BBB86D17F5F}" type="parTrans" cxnId="{8A8BB384-64AC-47D3-9880-2F46068933A0}">
      <dgm:prSet/>
      <dgm:spPr/>
      <dgm:t>
        <a:bodyPr/>
        <a:lstStyle/>
        <a:p>
          <a:endParaRPr lang="tr-TR"/>
        </a:p>
      </dgm:t>
    </dgm:pt>
    <dgm:pt modelId="{BC9034AA-D9A8-437D-B346-E19611A90D0E}" type="sibTrans" cxnId="{8A8BB384-64AC-47D3-9880-2F46068933A0}">
      <dgm:prSet/>
      <dgm:spPr/>
      <dgm:t>
        <a:bodyPr/>
        <a:lstStyle/>
        <a:p>
          <a:endParaRPr lang="tr-TR"/>
        </a:p>
      </dgm:t>
    </dgm:pt>
    <dgm:pt modelId="{3AFBC266-E527-42FD-9EBE-C9B069605217}" type="pres">
      <dgm:prSet presAssocID="{2BEB46F3-34E0-4E98-BF5E-354F0029F3F1}" presName="linearFlow" presStyleCnt="0">
        <dgm:presLayoutVars>
          <dgm:resizeHandles val="exact"/>
        </dgm:presLayoutVars>
      </dgm:prSet>
      <dgm:spPr/>
      <dgm:t>
        <a:bodyPr/>
        <a:lstStyle/>
        <a:p>
          <a:endParaRPr lang="tr-TR"/>
        </a:p>
      </dgm:t>
    </dgm:pt>
    <dgm:pt modelId="{F6B07CB5-6FA1-4357-803F-40969069DAE2}" type="pres">
      <dgm:prSet presAssocID="{930B011C-88F1-4FA0-9DC3-C9F19BEF37BA}" presName="node" presStyleLbl="node1" presStyleIdx="0" presStyleCnt="5" custScaleX="232001" custLinFactNeighborX="-1558">
        <dgm:presLayoutVars>
          <dgm:bulletEnabled val="1"/>
        </dgm:presLayoutVars>
      </dgm:prSet>
      <dgm:spPr/>
      <dgm:t>
        <a:bodyPr/>
        <a:lstStyle/>
        <a:p>
          <a:endParaRPr lang="tr-TR"/>
        </a:p>
      </dgm:t>
    </dgm:pt>
    <dgm:pt modelId="{B97393D3-2731-49BF-BD12-D1EBD36EBA3E}" type="pres">
      <dgm:prSet presAssocID="{DEB96BD8-04E5-4DD0-A46E-9FE93E25977D}" presName="sibTrans" presStyleLbl="sibTrans2D1" presStyleIdx="0" presStyleCnt="4"/>
      <dgm:spPr/>
      <dgm:t>
        <a:bodyPr/>
        <a:lstStyle/>
        <a:p>
          <a:endParaRPr lang="tr-TR"/>
        </a:p>
      </dgm:t>
    </dgm:pt>
    <dgm:pt modelId="{D466E5E4-5CAE-4275-BE70-060C959DB192}" type="pres">
      <dgm:prSet presAssocID="{DEB96BD8-04E5-4DD0-A46E-9FE93E25977D}" presName="connectorText" presStyleLbl="sibTrans2D1" presStyleIdx="0" presStyleCnt="4"/>
      <dgm:spPr/>
      <dgm:t>
        <a:bodyPr/>
        <a:lstStyle/>
        <a:p>
          <a:endParaRPr lang="tr-TR"/>
        </a:p>
      </dgm:t>
    </dgm:pt>
    <dgm:pt modelId="{937CD103-BF40-45B4-B603-B270F3F50203}" type="pres">
      <dgm:prSet presAssocID="{5F4E1C43-B09B-43E7-92C3-EBAA0C8B5FF2}" presName="node" presStyleLbl="node1" presStyleIdx="1" presStyleCnt="5" custScaleX="232001" custLinFactNeighborX="-1558">
        <dgm:presLayoutVars>
          <dgm:bulletEnabled val="1"/>
        </dgm:presLayoutVars>
      </dgm:prSet>
      <dgm:spPr/>
      <dgm:t>
        <a:bodyPr/>
        <a:lstStyle/>
        <a:p>
          <a:endParaRPr lang="tr-TR"/>
        </a:p>
      </dgm:t>
    </dgm:pt>
    <dgm:pt modelId="{1B97C281-EA36-43AF-B6F3-FC1BF18598A1}" type="pres">
      <dgm:prSet presAssocID="{EF57813E-0D1B-4DED-85BE-D41A816240AA}" presName="sibTrans" presStyleLbl="sibTrans2D1" presStyleIdx="1" presStyleCnt="4"/>
      <dgm:spPr/>
      <dgm:t>
        <a:bodyPr/>
        <a:lstStyle/>
        <a:p>
          <a:endParaRPr lang="tr-TR"/>
        </a:p>
      </dgm:t>
    </dgm:pt>
    <dgm:pt modelId="{1FFD2446-6003-4ABE-8F73-71301C070542}" type="pres">
      <dgm:prSet presAssocID="{EF57813E-0D1B-4DED-85BE-D41A816240AA}" presName="connectorText" presStyleLbl="sibTrans2D1" presStyleIdx="1" presStyleCnt="4"/>
      <dgm:spPr/>
      <dgm:t>
        <a:bodyPr/>
        <a:lstStyle/>
        <a:p>
          <a:endParaRPr lang="tr-TR"/>
        </a:p>
      </dgm:t>
    </dgm:pt>
    <dgm:pt modelId="{05E31015-BBFB-4F56-B37D-16BC6F252E0C}" type="pres">
      <dgm:prSet presAssocID="{ABBB40AE-4AD2-469C-BE8D-A5D7E1E465D1}" presName="node" presStyleLbl="node1" presStyleIdx="2" presStyleCnt="5" custScaleX="232001" custLinFactNeighborX="-1558">
        <dgm:presLayoutVars>
          <dgm:bulletEnabled val="1"/>
        </dgm:presLayoutVars>
      </dgm:prSet>
      <dgm:spPr/>
      <dgm:t>
        <a:bodyPr/>
        <a:lstStyle/>
        <a:p>
          <a:endParaRPr lang="tr-TR"/>
        </a:p>
      </dgm:t>
    </dgm:pt>
    <dgm:pt modelId="{C59BE395-73A3-4AEC-B62C-A4E09F9ADAE0}" type="pres">
      <dgm:prSet presAssocID="{D4E58E06-AA8B-4A65-8357-EC67938BCE4C}" presName="sibTrans" presStyleLbl="sibTrans2D1" presStyleIdx="2" presStyleCnt="4"/>
      <dgm:spPr/>
      <dgm:t>
        <a:bodyPr/>
        <a:lstStyle/>
        <a:p>
          <a:endParaRPr lang="tr-TR"/>
        </a:p>
      </dgm:t>
    </dgm:pt>
    <dgm:pt modelId="{3D54B368-3AED-4D8D-987E-6CAEB1A8BDF2}" type="pres">
      <dgm:prSet presAssocID="{D4E58E06-AA8B-4A65-8357-EC67938BCE4C}" presName="connectorText" presStyleLbl="sibTrans2D1" presStyleIdx="2" presStyleCnt="4"/>
      <dgm:spPr/>
      <dgm:t>
        <a:bodyPr/>
        <a:lstStyle/>
        <a:p>
          <a:endParaRPr lang="tr-TR"/>
        </a:p>
      </dgm:t>
    </dgm:pt>
    <dgm:pt modelId="{8ADF28CA-07B3-4F2F-B10B-11AE32F845BF}" type="pres">
      <dgm:prSet presAssocID="{24AFBFCD-2747-454A-A2C7-3BED98947CDC}" presName="node" presStyleLbl="node1" presStyleIdx="3" presStyleCnt="5" custScaleX="232001" custLinFactNeighborX="-1558">
        <dgm:presLayoutVars>
          <dgm:bulletEnabled val="1"/>
        </dgm:presLayoutVars>
      </dgm:prSet>
      <dgm:spPr/>
      <dgm:t>
        <a:bodyPr/>
        <a:lstStyle/>
        <a:p>
          <a:endParaRPr lang="tr-TR"/>
        </a:p>
      </dgm:t>
    </dgm:pt>
    <dgm:pt modelId="{B8A5CAC4-2317-4E9E-9DC4-0FCF905FF44B}" type="pres">
      <dgm:prSet presAssocID="{8D1AD90B-75E4-4971-A7D4-0E056CE77F82}" presName="sibTrans" presStyleLbl="sibTrans2D1" presStyleIdx="3" presStyleCnt="4"/>
      <dgm:spPr/>
      <dgm:t>
        <a:bodyPr/>
        <a:lstStyle/>
        <a:p>
          <a:endParaRPr lang="tr-TR"/>
        </a:p>
      </dgm:t>
    </dgm:pt>
    <dgm:pt modelId="{3C073E1F-B72C-4FB7-9D22-2F42A48FB61F}" type="pres">
      <dgm:prSet presAssocID="{8D1AD90B-75E4-4971-A7D4-0E056CE77F82}" presName="connectorText" presStyleLbl="sibTrans2D1" presStyleIdx="3" presStyleCnt="4"/>
      <dgm:spPr/>
      <dgm:t>
        <a:bodyPr/>
        <a:lstStyle/>
        <a:p>
          <a:endParaRPr lang="tr-TR"/>
        </a:p>
      </dgm:t>
    </dgm:pt>
    <dgm:pt modelId="{3962D1A1-158B-4195-9C1A-1E7511C5AE87}" type="pres">
      <dgm:prSet presAssocID="{B910370C-331F-48D5-BA95-EE708238BAA0}" presName="node" presStyleLbl="node1" presStyleIdx="4" presStyleCnt="5" custScaleX="232001" custLinFactNeighborX="-1558">
        <dgm:presLayoutVars>
          <dgm:bulletEnabled val="1"/>
        </dgm:presLayoutVars>
      </dgm:prSet>
      <dgm:spPr/>
      <dgm:t>
        <a:bodyPr/>
        <a:lstStyle/>
        <a:p>
          <a:endParaRPr lang="tr-TR"/>
        </a:p>
      </dgm:t>
    </dgm:pt>
  </dgm:ptLst>
  <dgm:cxnLst>
    <dgm:cxn modelId="{8A8BB384-64AC-47D3-9880-2F46068933A0}" srcId="{2BEB46F3-34E0-4E98-BF5E-354F0029F3F1}" destId="{B910370C-331F-48D5-BA95-EE708238BAA0}" srcOrd="4" destOrd="0" parTransId="{6FB10122-67EE-4B7B-87A3-9BBB86D17F5F}" sibTransId="{BC9034AA-D9A8-437D-B346-E19611A90D0E}"/>
    <dgm:cxn modelId="{F374AD41-1F79-44E5-8CA7-081146ABDA9D}" type="presOf" srcId="{D4E58E06-AA8B-4A65-8357-EC67938BCE4C}" destId="{C59BE395-73A3-4AEC-B62C-A4E09F9ADAE0}" srcOrd="0" destOrd="0" presId="urn:microsoft.com/office/officeart/2005/8/layout/process2"/>
    <dgm:cxn modelId="{B8DD551F-D13B-4BA9-A1C4-D16CE17A98A3}" type="presOf" srcId="{ABBB40AE-4AD2-469C-BE8D-A5D7E1E465D1}" destId="{05E31015-BBFB-4F56-B37D-16BC6F252E0C}" srcOrd="0" destOrd="0" presId="urn:microsoft.com/office/officeart/2005/8/layout/process2"/>
    <dgm:cxn modelId="{70C60DDD-E94D-4709-A62D-148C5AB8EE21}" srcId="{2BEB46F3-34E0-4E98-BF5E-354F0029F3F1}" destId="{ABBB40AE-4AD2-469C-BE8D-A5D7E1E465D1}" srcOrd="2" destOrd="0" parTransId="{2A9C5992-F44A-4781-9629-3F41BB02A1C8}" sibTransId="{D4E58E06-AA8B-4A65-8357-EC67938BCE4C}"/>
    <dgm:cxn modelId="{3A6E86AA-2BDF-4011-85A9-371D8F00396E}" type="presOf" srcId="{5F4E1C43-B09B-43E7-92C3-EBAA0C8B5FF2}" destId="{937CD103-BF40-45B4-B603-B270F3F50203}" srcOrd="0" destOrd="0" presId="urn:microsoft.com/office/officeart/2005/8/layout/process2"/>
    <dgm:cxn modelId="{E043D56E-7E20-4530-89B9-0516E09E9589}" type="presOf" srcId="{2BEB46F3-34E0-4E98-BF5E-354F0029F3F1}" destId="{3AFBC266-E527-42FD-9EBE-C9B069605217}" srcOrd="0" destOrd="0" presId="urn:microsoft.com/office/officeart/2005/8/layout/process2"/>
    <dgm:cxn modelId="{5A32823E-9A1B-4594-8D3E-2A5469458129}" type="presOf" srcId="{24AFBFCD-2747-454A-A2C7-3BED98947CDC}" destId="{8ADF28CA-07B3-4F2F-B10B-11AE32F845BF}" srcOrd="0" destOrd="0" presId="urn:microsoft.com/office/officeart/2005/8/layout/process2"/>
    <dgm:cxn modelId="{6A000B6E-63F6-4DB1-A03F-817D7C354D6D}" srcId="{2BEB46F3-34E0-4E98-BF5E-354F0029F3F1}" destId="{930B011C-88F1-4FA0-9DC3-C9F19BEF37BA}" srcOrd="0" destOrd="0" parTransId="{342A9C42-E34B-452E-87E0-A3D359F3C5A9}" sibTransId="{DEB96BD8-04E5-4DD0-A46E-9FE93E25977D}"/>
    <dgm:cxn modelId="{4A3BFCBC-14E1-4DEC-A6D3-AD2745B51F1C}" srcId="{2BEB46F3-34E0-4E98-BF5E-354F0029F3F1}" destId="{24AFBFCD-2747-454A-A2C7-3BED98947CDC}" srcOrd="3" destOrd="0" parTransId="{464605D0-4B4E-431C-89CE-7AAA182C989E}" sibTransId="{8D1AD90B-75E4-4971-A7D4-0E056CE77F82}"/>
    <dgm:cxn modelId="{C3E25D2B-6AE2-4CA7-AA29-1A753119A03E}" type="presOf" srcId="{EF57813E-0D1B-4DED-85BE-D41A816240AA}" destId="{1FFD2446-6003-4ABE-8F73-71301C070542}" srcOrd="1" destOrd="0" presId="urn:microsoft.com/office/officeart/2005/8/layout/process2"/>
    <dgm:cxn modelId="{EB93D9C4-2A91-467A-BC16-44395A62D3E7}" srcId="{2BEB46F3-34E0-4E98-BF5E-354F0029F3F1}" destId="{5F4E1C43-B09B-43E7-92C3-EBAA0C8B5FF2}" srcOrd="1" destOrd="0" parTransId="{B2A4E7F0-13D0-4C99-ADAE-D4DC93899AD4}" sibTransId="{EF57813E-0D1B-4DED-85BE-D41A816240AA}"/>
    <dgm:cxn modelId="{8F0E88AF-EC98-41C7-91BB-77BC47E8E5FE}" type="presOf" srcId="{8D1AD90B-75E4-4971-A7D4-0E056CE77F82}" destId="{B8A5CAC4-2317-4E9E-9DC4-0FCF905FF44B}" srcOrd="0" destOrd="0" presId="urn:microsoft.com/office/officeart/2005/8/layout/process2"/>
    <dgm:cxn modelId="{4210A0F6-B992-4DD3-A16B-B7C411FF59D7}" type="presOf" srcId="{DEB96BD8-04E5-4DD0-A46E-9FE93E25977D}" destId="{D466E5E4-5CAE-4275-BE70-060C959DB192}" srcOrd="1" destOrd="0" presId="urn:microsoft.com/office/officeart/2005/8/layout/process2"/>
    <dgm:cxn modelId="{1429CBA9-BAFC-45C2-A5F1-78EADD254E09}" type="presOf" srcId="{EF57813E-0D1B-4DED-85BE-D41A816240AA}" destId="{1B97C281-EA36-43AF-B6F3-FC1BF18598A1}" srcOrd="0" destOrd="0" presId="urn:microsoft.com/office/officeart/2005/8/layout/process2"/>
    <dgm:cxn modelId="{A297DCAA-B983-487B-836D-A59C2CF0731F}" type="presOf" srcId="{DEB96BD8-04E5-4DD0-A46E-9FE93E25977D}" destId="{B97393D3-2731-49BF-BD12-D1EBD36EBA3E}" srcOrd="0" destOrd="0" presId="urn:microsoft.com/office/officeart/2005/8/layout/process2"/>
    <dgm:cxn modelId="{DF8D37C6-5540-4FF2-8CD2-13C9ABC5F340}" type="presOf" srcId="{B910370C-331F-48D5-BA95-EE708238BAA0}" destId="{3962D1A1-158B-4195-9C1A-1E7511C5AE87}" srcOrd="0" destOrd="0" presId="urn:microsoft.com/office/officeart/2005/8/layout/process2"/>
    <dgm:cxn modelId="{26081FC5-38C8-48FB-8B8D-08041C7EFBEB}" type="presOf" srcId="{D4E58E06-AA8B-4A65-8357-EC67938BCE4C}" destId="{3D54B368-3AED-4D8D-987E-6CAEB1A8BDF2}" srcOrd="1" destOrd="0" presId="urn:microsoft.com/office/officeart/2005/8/layout/process2"/>
    <dgm:cxn modelId="{BF058BBE-AF94-4F0A-AD9B-61F903B31A9E}" type="presOf" srcId="{8D1AD90B-75E4-4971-A7D4-0E056CE77F82}" destId="{3C073E1F-B72C-4FB7-9D22-2F42A48FB61F}" srcOrd="1" destOrd="0" presId="urn:microsoft.com/office/officeart/2005/8/layout/process2"/>
    <dgm:cxn modelId="{0A9B8D27-9FA0-4269-AB83-0C14B77730F2}" type="presOf" srcId="{930B011C-88F1-4FA0-9DC3-C9F19BEF37BA}" destId="{F6B07CB5-6FA1-4357-803F-40969069DAE2}" srcOrd="0" destOrd="0" presId="urn:microsoft.com/office/officeart/2005/8/layout/process2"/>
    <dgm:cxn modelId="{B7130BF1-C7EF-4ACB-BF77-8D4C7ADC524E}" type="presParOf" srcId="{3AFBC266-E527-42FD-9EBE-C9B069605217}" destId="{F6B07CB5-6FA1-4357-803F-40969069DAE2}" srcOrd="0" destOrd="0" presId="urn:microsoft.com/office/officeart/2005/8/layout/process2"/>
    <dgm:cxn modelId="{AB024BCC-E80D-40E3-A604-8DD4D3963881}" type="presParOf" srcId="{3AFBC266-E527-42FD-9EBE-C9B069605217}" destId="{B97393D3-2731-49BF-BD12-D1EBD36EBA3E}" srcOrd="1" destOrd="0" presId="urn:microsoft.com/office/officeart/2005/8/layout/process2"/>
    <dgm:cxn modelId="{C822A604-62BD-4E27-92AC-8F2F8AF37D95}" type="presParOf" srcId="{B97393D3-2731-49BF-BD12-D1EBD36EBA3E}" destId="{D466E5E4-5CAE-4275-BE70-060C959DB192}" srcOrd="0" destOrd="0" presId="urn:microsoft.com/office/officeart/2005/8/layout/process2"/>
    <dgm:cxn modelId="{48A4BF4D-B4AD-416A-9517-E2A2DD0F122C}" type="presParOf" srcId="{3AFBC266-E527-42FD-9EBE-C9B069605217}" destId="{937CD103-BF40-45B4-B603-B270F3F50203}" srcOrd="2" destOrd="0" presId="urn:microsoft.com/office/officeart/2005/8/layout/process2"/>
    <dgm:cxn modelId="{53E66C84-FE1B-4197-AB6E-39215E11FF0D}" type="presParOf" srcId="{3AFBC266-E527-42FD-9EBE-C9B069605217}" destId="{1B97C281-EA36-43AF-B6F3-FC1BF18598A1}" srcOrd="3" destOrd="0" presId="urn:microsoft.com/office/officeart/2005/8/layout/process2"/>
    <dgm:cxn modelId="{625EEBCE-BD61-42AD-A0A5-FC837D8E4334}" type="presParOf" srcId="{1B97C281-EA36-43AF-B6F3-FC1BF18598A1}" destId="{1FFD2446-6003-4ABE-8F73-71301C070542}" srcOrd="0" destOrd="0" presId="urn:microsoft.com/office/officeart/2005/8/layout/process2"/>
    <dgm:cxn modelId="{5B160F0F-0DFE-4742-AF8B-3C015CF73C5B}" type="presParOf" srcId="{3AFBC266-E527-42FD-9EBE-C9B069605217}" destId="{05E31015-BBFB-4F56-B37D-16BC6F252E0C}" srcOrd="4" destOrd="0" presId="urn:microsoft.com/office/officeart/2005/8/layout/process2"/>
    <dgm:cxn modelId="{D30AFCF6-42EC-46CF-ADEB-DBC39FB34C64}" type="presParOf" srcId="{3AFBC266-E527-42FD-9EBE-C9B069605217}" destId="{C59BE395-73A3-4AEC-B62C-A4E09F9ADAE0}" srcOrd="5" destOrd="0" presId="urn:microsoft.com/office/officeart/2005/8/layout/process2"/>
    <dgm:cxn modelId="{A4150FE9-A0D3-4D61-8898-E1FB8D4957F8}" type="presParOf" srcId="{C59BE395-73A3-4AEC-B62C-A4E09F9ADAE0}" destId="{3D54B368-3AED-4D8D-987E-6CAEB1A8BDF2}" srcOrd="0" destOrd="0" presId="urn:microsoft.com/office/officeart/2005/8/layout/process2"/>
    <dgm:cxn modelId="{4CACE057-7CFE-49C2-95FF-84AC807AB078}" type="presParOf" srcId="{3AFBC266-E527-42FD-9EBE-C9B069605217}" destId="{8ADF28CA-07B3-4F2F-B10B-11AE32F845BF}" srcOrd="6" destOrd="0" presId="urn:microsoft.com/office/officeart/2005/8/layout/process2"/>
    <dgm:cxn modelId="{29E8F189-ECB5-4B2E-9754-533F26A739F8}" type="presParOf" srcId="{3AFBC266-E527-42FD-9EBE-C9B069605217}" destId="{B8A5CAC4-2317-4E9E-9DC4-0FCF905FF44B}" srcOrd="7" destOrd="0" presId="urn:microsoft.com/office/officeart/2005/8/layout/process2"/>
    <dgm:cxn modelId="{C823A25A-A2C2-438F-96E6-04323A4B0422}" type="presParOf" srcId="{B8A5CAC4-2317-4E9E-9DC4-0FCF905FF44B}" destId="{3C073E1F-B72C-4FB7-9D22-2F42A48FB61F}" srcOrd="0" destOrd="0" presId="urn:microsoft.com/office/officeart/2005/8/layout/process2"/>
    <dgm:cxn modelId="{FDE2B85D-B3C2-4BCF-9A1F-8261CDDE52D0}" type="presParOf" srcId="{3AFBC266-E527-42FD-9EBE-C9B069605217}" destId="{3962D1A1-158B-4195-9C1A-1E7511C5AE87}" srcOrd="8"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95227-9B45-4054-8693-00C92AB35B5F}" type="datetimeFigureOut">
              <a:rPr lang="tr-TR" smtClean="0"/>
              <a:pPr/>
              <a:t>10.09.2017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39FBD-1EB8-46E7-8229-9DA2CB3A9515}" type="slidenum">
              <a:rPr lang="tr-TR" smtClean="0"/>
              <a:pPr/>
              <a:t>‹#›</a:t>
            </a:fld>
            <a:endParaRPr lang="tr-TR"/>
          </a:p>
        </p:txBody>
      </p:sp>
    </p:spTree>
    <p:extLst>
      <p:ext uri="{BB962C8B-B14F-4D97-AF65-F5344CB8AC3E}">
        <p14:creationId xmlns:p14="http://schemas.microsoft.com/office/powerpoint/2010/main" val="260232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8398F7-4B11-41B8-B27C-E28DCFB8071D}" type="slidenum">
              <a:rPr lang="en-US" altLang="tr-TR" smtClean="0">
                <a:solidFill>
                  <a:srgbClr val="000000"/>
                </a:solidFill>
              </a:rPr>
              <a:pPr/>
              <a:t>15</a:t>
            </a:fld>
            <a:endParaRPr lang="en-US" altLang="tr-TR" smtClean="0">
              <a:solidFill>
                <a:srgbClr val="000000"/>
              </a:solidFill>
            </a:endParaRPr>
          </a:p>
        </p:txBody>
      </p:sp>
    </p:spTree>
    <p:extLst>
      <p:ext uri="{BB962C8B-B14F-4D97-AF65-F5344CB8AC3E}">
        <p14:creationId xmlns:p14="http://schemas.microsoft.com/office/powerpoint/2010/main" val="153184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81394C-B704-44E1-929A-7AB6888B556A}" type="slidenum">
              <a:rPr lang="en-US" altLang="tr-TR" smtClean="0">
                <a:solidFill>
                  <a:srgbClr val="000000"/>
                </a:solidFill>
              </a:rPr>
              <a:pPr/>
              <a:t>16</a:t>
            </a:fld>
            <a:endParaRPr lang="en-US" altLang="tr-TR" smtClean="0">
              <a:solidFill>
                <a:srgbClr val="000000"/>
              </a:solidFill>
            </a:endParaRPr>
          </a:p>
        </p:txBody>
      </p:sp>
    </p:spTree>
    <p:extLst>
      <p:ext uri="{BB962C8B-B14F-4D97-AF65-F5344CB8AC3E}">
        <p14:creationId xmlns:p14="http://schemas.microsoft.com/office/powerpoint/2010/main" val="325132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AB65F6-BFC4-4698-9D9D-134577180F8D}" type="slidenum">
              <a:rPr lang="en-US" altLang="tr-TR" smtClean="0">
                <a:solidFill>
                  <a:srgbClr val="000000"/>
                </a:solidFill>
              </a:rPr>
              <a:pPr/>
              <a:t>17</a:t>
            </a:fld>
            <a:endParaRPr lang="en-US" altLang="tr-TR" smtClean="0">
              <a:solidFill>
                <a:srgbClr val="000000"/>
              </a:solidFill>
            </a:endParaRPr>
          </a:p>
        </p:txBody>
      </p:sp>
    </p:spTree>
    <p:extLst>
      <p:ext uri="{BB962C8B-B14F-4D97-AF65-F5344CB8AC3E}">
        <p14:creationId xmlns:p14="http://schemas.microsoft.com/office/powerpoint/2010/main" val="74091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3939FBD-1EB8-46E7-8229-9DA2CB3A9515}" type="slidenum">
              <a:rPr lang="tr-TR" smtClean="0"/>
              <a:pPr/>
              <a:t>30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10.09.2017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10.09.2017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10.09.2017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10.09.2017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10.09.2017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10.09.2017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10.09.2017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10.09.2017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10.09.2017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10.09.2017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10.09.2017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10.09.2017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Box 8"/>
          <p:cNvSpPr txBox="1"/>
          <p:nvPr/>
        </p:nvSpPr>
        <p:spPr>
          <a:xfrm>
            <a:off x="2071670" y="642918"/>
            <a:ext cx="5308768" cy="923330"/>
          </a:xfrm>
          <a:prstGeom prst="rect">
            <a:avLst/>
          </a:prstGeom>
          <a:noFill/>
        </p:spPr>
        <p:txBody>
          <a:bodyPr wrap="square" rtlCol="0">
            <a:spAutoFit/>
          </a:bodyPr>
          <a:lstStyle/>
          <a:p>
            <a:r>
              <a:rPr lang="tr-TR" sz="5400" b="1" dirty="0" smtClean="0">
                <a:solidFill>
                  <a:schemeClr val="bg1"/>
                </a:solidFill>
                <a:latin typeface="+mn-lt"/>
              </a:rPr>
              <a:t>Madde Bağımlılığı</a:t>
            </a:r>
            <a:endParaRPr lang="tr-TR" sz="5400" b="1" dirty="0">
              <a:solidFill>
                <a:schemeClr val="bg1"/>
              </a:solidFill>
              <a:latin typeface="+mn-lt"/>
            </a:endParaRPr>
          </a:p>
        </p:txBody>
      </p:sp>
      <p:sp>
        <p:nvSpPr>
          <p:cNvPr id="4" name="TextBox 8"/>
          <p:cNvSpPr txBox="1"/>
          <p:nvPr/>
        </p:nvSpPr>
        <p:spPr>
          <a:xfrm>
            <a:off x="2214546" y="1714488"/>
            <a:ext cx="5308768" cy="3170099"/>
          </a:xfrm>
          <a:prstGeom prst="rect">
            <a:avLst/>
          </a:prstGeom>
          <a:noFill/>
        </p:spPr>
        <p:txBody>
          <a:bodyPr wrap="square" rtlCol="0">
            <a:spAutoFit/>
          </a:bodyPr>
          <a:lstStyle/>
          <a:p>
            <a:r>
              <a:rPr lang="tr-TR" sz="4000" b="1" dirty="0" smtClean="0">
                <a:solidFill>
                  <a:schemeClr val="bg1"/>
                </a:solidFill>
                <a:latin typeface="+mn-lt"/>
              </a:rPr>
              <a:t>Hazırlayanlar:</a:t>
            </a:r>
          </a:p>
          <a:p>
            <a:endParaRPr lang="tr-TR" sz="4000" b="1" dirty="0" smtClean="0">
              <a:solidFill>
                <a:schemeClr val="bg1"/>
              </a:solidFill>
              <a:latin typeface="+mn-lt"/>
            </a:endParaRPr>
          </a:p>
          <a:p>
            <a:r>
              <a:rPr lang="tr-TR" sz="4000" b="1" dirty="0" smtClean="0">
                <a:solidFill>
                  <a:schemeClr val="bg1"/>
                </a:solidFill>
                <a:latin typeface="+mn-lt"/>
              </a:rPr>
              <a:t>Murat TÜKEL</a:t>
            </a:r>
          </a:p>
          <a:p>
            <a:r>
              <a:rPr lang="tr-TR" sz="4000" b="1" dirty="0" smtClean="0">
                <a:solidFill>
                  <a:schemeClr val="bg1"/>
                </a:solidFill>
                <a:latin typeface="+mn-lt"/>
              </a:rPr>
              <a:t>Taner OKAY</a:t>
            </a:r>
          </a:p>
          <a:p>
            <a:r>
              <a:rPr lang="tr-TR" sz="4000" b="1" dirty="0" smtClean="0">
                <a:solidFill>
                  <a:schemeClr val="bg1"/>
                </a:solidFill>
                <a:latin typeface="+mn-lt"/>
              </a:rPr>
              <a:t>Ramazan ERKAN</a:t>
            </a:r>
            <a:endParaRPr lang="tr-TR" sz="4000" b="1" dirty="0">
              <a:solidFill>
                <a:schemeClr val="bg1"/>
              </a:solidFill>
              <a:latin typeface="+mn-lt"/>
            </a:endParaRPr>
          </a:p>
        </p:txBody>
      </p:sp>
    </p:spTree>
    <p:extLst>
      <p:ext uri="{BB962C8B-B14F-4D97-AF65-F5344CB8AC3E}">
        <p14:creationId xmlns:p14="http://schemas.microsoft.com/office/powerpoint/2010/main" val="411415497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2063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Beyin ve Madde Bağımlılığı</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3365024"/>
          </a:xfrm>
          <a:prstGeom prst="rect">
            <a:avLst/>
          </a:prstGeom>
          <a:noFill/>
        </p:spPr>
        <p:txBody>
          <a:bodyPr wrap="square" rtlCol="0">
            <a:spAutoFit/>
          </a:bodyPr>
          <a:lstStyle/>
          <a:p>
            <a:pPr>
              <a:spcBef>
                <a:spcPts val="1000"/>
              </a:spcBef>
              <a:spcAft>
                <a:spcPts val="1000"/>
              </a:spcAft>
            </a:pPr>
            <a:r>
              <a:rPr lang="tr-TR" sz="2800" b="1" dirty="0">
                <a:solidFill>
                  <a:schemeClr val="bg1"/>
                </a:solidFill>
                <a:latin typeface="+mn-lt"/>
              </a:rPr>
              <a:t>Ergen beyni hâlâ gelişmektedir ve her alanı henüz işlevsel değildir. Bu sebeple bağımlılık yapıcı maddelerin gelişmekte olan beyne verdiği zararlar kısa süreli değil, kalıcı olabilir.</a:t>
            </a:r>
          </a:p>
          <a:p>
            <a:pPr>
              <a:spcBef>
                <a:spcPts val="1000"/>
              </a:spcBef>
              <a:spcAft>
                <a:spcPts val="1000"/>
              </a:spcAft>
            </a:pPr>
            <a:r>
              <a:rPr lang="tr-TR" sz="2800" b="1" dirty="0">
                <a:solidFill>
                  <a:schemeClr val="bg1"/>
                </a:solidFill>
                <a:latin typeface="+mn-lt"/>
              </a:rPr>
              <a:t>Beynin </a:t>
            </a:r>
            <a:r>
              <a:rPr lang="tr-TR" sz="2800" b="1" dirty="0" err="1">
                <a:solidFill>
                  <a:schemeClr val="bg1"/>
                </a:solidFill>
                <a:latin typeface="+mn-lt"/>
              </a:rPr>
              <a:t>biyofizyolojik</a:t>
            </a:r>
            <a:r>
              <a:rPr lang="tr-TR" sz="2800" b="1" dirty="0">
                <a:solidFill>
                  <a:schemeClr val="bg1"/>
                </a:solidFill>
                <a:latin typeface="+mn-lt"/>
              </a:rPr>
              <a:t> yapısını göz önünde bulundurduğunuzda sizce madde kullanımı nedeniyle oluşabilecek sorunlar nelerdir?</a:t>
            </a:r>
          </a:p>
        </p:txBody>
      </p:sp>
    </p:spTree>
    <p:extLst>
      <p:ext uri="{BB962C8B-B14F-4D97-AF65-F5344CB8AC3E}">
        <p14:creationId xmlns:p14="http://schemas.microsoft.com/office/powerpoint/2010/main" val="113039334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6265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err="1">
                <a:solidFill>
                  <a:schemeClr val="bg1"/>
                </a:solidFill>
                <a:latin typeface="Calibri" panose="020F0502020204030204" pitchFamily="34" charset="0"/>
              </a:rPr>
              <a:t>Frontal</a:t>
            </a:r>
            <a:r>
              <a:rPr lang="tr-TR" sz="2800" b="1" dirty="0">
                <a:solidFill>
                  <a:schemeClr val="bg1"/>
                </a:solidFill>
                <a:latin typeface="Calibri" panose="020F0502020204030204" pitchFamily="34" charset="0"/>
              </a:rPr>
              <a:t> (Ön) Lobda Ortaya Çıkan Değişimler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2246769"/>
          </a:xfrm>
          <a:prstGeom prst="rect">
            <a:avLst/>
          </a:prstGeom>
          <a:noFill/>
        </p:spPr>
        <p:txBody>
          <a:bodyPr wrap="square" rtlCol="0">
            <a:spAutoFit/>
          </a:bodyPr>
          <a:lstStyle/>
          <a:p>
            <a:pPr>
              <a:spcBef>
                <a:spcPts val="1000"/>
              </a:spcBef>
              <a:spcAft>
                <a:spcPts val="1000"/>
              </a:spcAft>
            </a:pPr>
            <a:r>
              <a:rPr lang="tr-TR" sz="2800" b="1" dirty="0">
                <a:solidFill>
                  <a:schemeClr val="bg1"/>
                </a:solidFill>
                <a:latin typeface="+mn-lt"/>
              </a:rPr>
              <a:t>Madde kullanıldıktan sonra kullanıcı daha rahat konuşup çılgınca ve ölçüsüzce davranabilir. Madde kullanmaya devam ettikçe konsantrasyon becerileri azalır ve zamanla durur, kişinin doğru kararlar alması, duygularını ve dürtülerini kontrol etmesi zorlaşır.</a:t>
            </a:r>
          </a:p>
        </p:txBody>
      </p:sp>
    </p:spTree>
    <p:extLst>
      <p:ext uri="{BB962C8B-B14F-4D97-AF65-F5344CB8AC3E}">
        <p14:creationId xmlns:p14="http://schemas.microsoft.com/office/powerpoint/2010/main" val="33200625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025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err="1">
                <a:solidFill>
                  <a:schemeClr val="bg1"/>
                </a:solidFill>
                <a:latin typeface="Calibri" panose="020F0502020204030204" pitchFamily="34" charset="0"/>
              </a:rPr>
              <a:t>Hipotalamusta</a:t>
            </a:r>
            <a:r>
              <a:rPr lang="tr-TR" sz="2800" b="1" dirty="0">
                <a:solidFill>
                  <a:schemeClr val="bg1"/>
                </a:solidFill>
                <a:latin typeface="Calibri" panose="020F0502020204030204" pitchFamily="34" charset="0"/>
              </a:rPr>
              <a:t> Ortaya Çıkan Değişimler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2246769"/>
          </a:xfrm>
          <a:prstGeom prst="rect">
            <a:avLst/>
          </a:prstGeom>
          <a:noFill/>
        </p:spPr>
        <p:txBody>
          <a:bodyPr wrap="square" rtlCol="0">
            <a:spAutoFit/>
          </a:bodyPr>
          <a:lstStyle/>
          <a:p>
            <a:pPr>
              <a:spcBef>
                <a:spcPts val="1000"/>
              </a:spcBef>
              <a:spcAft>
                <a:spcPts val="1000"/>
              </a:spcAft>
            </a:pPr>
            <a:r>
              <a:rPr lang="tr-TR" sz="2800" b="1" dirty="0">
                <a:solidFill>
                  <a:schemeClr val="bg1"/>
                </a:solidFill>
                <a:latin typeface="+mn-lt"/>
              </a:rPr>
              <a:t>Madde, beynin böbreklere suyu emmesi talimatını taşıyan hormonu üretmesini engeller. Vücut daha fazla miktarda suyu atık olarak kaybeder. Beyin için gerekli suyun azalması maddeyi kullananı susuz bırakır. Bu da ertesi gün baş ve vücut ağrıları duyulmasına sebep olur.</a:t>
            </a:r>
          </a:p>
        </p:txBody>
      </p:sp>
    </p:spTree>
    <p:extLst>
      <p:ext uri="{BB962C8B-B14F-4D97-AF65-F5344CB8AC3E}">
        <p14:creationId xmlns:p14="http://schemas.microsoft.com/office/powerpoint/2010/main" val="19872503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3812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Beyincikte Ortaya Çıkan Değişimler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1384995"/>
          </a:xfrm>
          <a:prstGeom prst="rect">
            <a:avLst/>
          </a:prstGeom>
          <a:noFill/>
        </p:spPr>
        <p:txBody>
          <a:bodyPr wrap="square" rtlCol="0">
            <a:spAutoFit/>
          </a:bodyPr>
          <a:lstStyle/>
          <a:p>
            <a:pPr>
              <a:spcBef>
                <a:spcPts val="1000"/>
              </a:spcBef>
              <a:spcAft>
                <a:spcPts val="1000"/>
              </a:spcAft>
            </a:pPr>
            <a:r>
              <a:rPr lang="tr-TR" sz="2800" b="1" dirty="0">
                <a:solidFill>
                  <a:schemeClr val="bg1"/>
                </a:solidFill>
                <a:latin typeface="+mn-lt"/>
              </a:rPr>
              <a:t>Kullanıcı ayakta durmakta ya da yürümekte zorlanır, sık sık düşer. Bu nedenle madde kullanan kişilerde yaralanmalar sık görülür. </a:t>
            </a:r>
          </a:p>
        </p:txBody>
      </p:sp>
    </p:spTree>
    <p:extLst>
      <p:ext uri="{BB962C8B-B14F-4D97-AF65-F5344CB8AC3E}">
        <p14:creationId xmlns:p14="http://schemas.microsoft.com/office/powerpoint/2010/main" val="15173995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3927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err="1">
                <a:solidFill>
                  <a:schemeClr val="bg1"/>
                </a:solidFill>
                <a:latin typeface="Calibri" panose="020F0502020204030204" pitchFamily="34" charset="0"/>
              </a:rPr>
              <a:t>Temporal</a:t>
            </a:r>
            <a:r>
              <a:rPr lang="tr-TR" sz="2800" b="1" dirty="0">
                <a:solidFill>
                  <a:schemeClr val="bg1"/>
                </a:solidFill>
                <a:latin typeface="Calibri" panose="020F0502020204030204" pitchFamily="34" charset="0"/>
              </a:rPr>
              <a:t> (Şakak) Lobda Ortaya Çıkan Değişimler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1815882"/>
          </a:xfrm>
          <a:prstGeom prst="rect">
            <a:avLst/>
          </a:prstGeom>
          <a:noFill/>
        </p:spPr>
        <p:txBody>
          <a:bodyPr wrap="square" rtlCol="0">
            <a:spAutoFit/>
          </a:bodyPr>
          <a:lstStyle/>
          <a:p>
            <a:pPr>
              <a:spcBef>
                <a:spcPts val="1000"/>
              </a:spcBef>
              <a:spcAft>
                <a:spcPts val="1000"/>
              </a:spcAft>
            </a:pPr>
            <a:r>
              <a:rPr lang="tr-TR" sz="2800" b="1" dirty="0">
                <a:solidFill>
                  <a:schemeClr val="bg1"/>
                </a:solidFill>
                <a:latin typeface="+mn-lt"/>
              </a:rPr>
              <a:t>Kısa süreli bellekten uzun süreli belleğe bilgi aktarımı karışır. Dolayısıyla madde kullanımı sonrası geçici süre hafıza kaybı yaşanır. Bu durum, ertesi gün kişinin ne yaptığını ya da ne söylediğini hatırlamamasına neden olur.</a:t>
            </a:r>
          </a:p>
        </p:txBody>
      </p:sp>
    </p:spTree>
    <p:extLst>
      <p:ext uri="{BB962C8B-B14F-4D97-AF65-F5344CB8AC3E}">
        <p14:creationId xmlns:p14="http://schemas.microsoft.com/office/powerpoint/2010/main" val="346008382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neuroanthropology.files.wordpress.com/2008/05/spect-1.jpg?w=400&amp;h=150"/>
          <p:cNvPicPr>
            <a:picLocks noChangeAspect="1" noChangeArrowheads="1"/>
          </p:cNvPicPr>
          <p:nvPr/>
        </p:nvPicPr>
        <p:blipFill>
          <a:blip r:embed="rId3" cstate="print"/>
          <a:srcRect/>
          <a:stretch>
            <a:fillRect/>
          </a:stretch>
        </p:blipFill>
        <p:spPr bwMode="auto">
          <a:xfrm>
            <a:off x="4465" y="999009"/>
            <a:ext cx="9144000" cy="4643438"/>
          </a:xfrm>
          <a:prstGeom prst="rect">
            <a:avLst/>
          </a:prstGeom>
          <a:noFill/>
          <a:ln w="9525">
            <a:noFill/>
            <a:miter lim="800000"/>
            <a:headEnd/>
            <a:tailEnd/>
          </a:ln>
        </p:spPr>
      </p:pic>
      <p:sp>
        <p:nvSpPr>
          <p:cNvPr id="67587" name="Rectangle 9"/>
          <p:cNvSpPr>
            <a:spLocks noChangeArrowheads="1"/>
          </p:cNvSpPr>
          <p:nvPr/>
        </p:nvSpPr>
        <p:spPr bwMode="auto">
          <a:xfrm>
            <a:off x="876226" y="6397005"/>
            <a:ext cx="7543354" cy="353935"/>
          </a:xfrm>
          <a:prstGeom prst="rect">
            <a:avLst/>
          </a:prstGeom>
          <a:noFill/>
          <a:ln w="9525">
            <a:noFill/>
            <a:miter lim="800000"/>
            <a:headEnd/>
            <a:tailEnd/>
          </a:ln>
        </p:spPr>
        <p:txBody>
          <a:bodyPr lIns="91430" tIns="45716" rIns="91430" bIns="45716">
            <a:spAutoFit/>
          </a:bodyPr>
          <a:lstStyle/>
          <a:p>
            <a:pPr defTabSz="914145"/>
            <a:r>
              <a:rPr lang="en-US" altLang="tr-TR" sz="1700" i="1" dirty="0">
                <a:solidFill>
                  <a:srgbClr val="FFFFFF"/>
                </a:solidFill>
                <a:latin typeface="Andalus" pitchFamily="18" charset="-78"/>
                <a:cs typeface="Andalus" pitchFamily="18" charset="-78"/>
              </a:rPr>
              <a:t>Unchain your brain, </a:t>
            </a:r>
            <a:r>
              <a:rPr lang="en-US" altLang="tr-TR" sz="1700" dirty="0">
                <a:solidFill>
                  <a:srgbClr val="FFFFFF"/>
                </a:solidFill>
                <a:latin typeface="Andalus" pitchFamily="18" charset="-78"/>
                <a:cs typeface="Andalus" pitchFamily="18" charset="-78"/>
              </a:rPr>
              <a:t>Amen, D and Smith D; 2010, </a:t>
            </a:r>
            <a:r>
              <a:rPr lang="en-US" altLang="tr-TR" sz="1700" dirty="0" err="1">
                <a:solidFill>
                  <a:srgbClr val="FFFFFF"/>
                </a:solidFill>
                <a:latin typeface="Andalus" pitchFamily="18" charset="-78"/>
                <a:cs typeface="Andalus" pitchFamily="18" charset="-78"/>
              </a:rPr>
              <a:t>Mindworks</a:t>
            </a:r>
            <a:r>
              <a:rPr lang="en-US" altLang="tr-TR" sz="1700" dirty="0">
                <a:solidFill>
                  <a:srgbClr val="FFFFFF"/>
                </a:solidFill>
                <a:latin typeface="Andalus" pitchFamily="18" charset="-78"/>
                <a:cs typeface="Andalus" pitchFamily="18" charset="-78"/>
              </a:rPr>
              <a:t> Press.</a:t>
            </a:r>
          </a:p>
        </p:txBody>
      </p:sp>
      <p:sp>
        <p:nvSpPr>
          <p:cNvPr id="4" name="3 Metin kutusu"/>
          <p:cNvSpPr txBox="1"/>
          <p:nvPr/>
        </p:nvSpPr>
        <p:spPr>
          <a:xfrm>
            <a:off x="269367" y="5072074"/>
            <a:ext cx="3384000" cy="523220"/>
          </a:xfrm>
          <a:prstGeom prst="rect">
            <a:avLst/>
          </a:prstGeom>
          <a:solidFill>
            <a:schemeClr val="bg1"/>
          </a:solidFill>
        </p:spPr>
        <p:txBody>
          <a:bodyPr wrap="square" rtlCol="0">
            <a:spAutoFit/>
          </a:bodyPr>
          <a:lstStyle/>
          <a:p>
            <a:pPr algn="ctr"/>
            <a:r>
              <a:rPr lang="tr-TR" sz="2800" b="1" dirty="0" smtClean="0">
                <a:latin typeface="+mj-lt"/>
              </a:rPr>
              <a:t>Sağlıklı insan beyni</a:t>
            </a:r>
            <a:endParaRPr lang="tr-TR" sz="2800" b="1" dirty="0">
              <a:latin typeface="+mj-lt"/>
            </a:endParaRPr>
          </a:p>
        </p:txBody>
      </p:sp>
      <p:sp>
        <p:nvSpPr>
          <p:cNvPr id="5" name="4 Metin kutusu"/>
          <p:cNvSpPr txBox="1"/>
          <p:nvPr/>
        </p:nvSpPr>
        <p:spPr>
          <a:xfrm>
            <a:off x="3786182" y="5120358"/>
            <a:ext cx="5357818" cy="523220"/>
          </a:xfrm>
          <a:prstGeom prst="rect">
            <a:avLst/>
          </a:prstGeom>
          <a:solidFill>
            <a:schemeClr val="bg1"/>
          </a:solidFill>
        </p:spPr>
        <p:txBody>
          <a:bodyPr wrap="square" rtlCol="0">
            <a:spAutoFit/>
          </a:bodyPr>
          <a:lstStyle/>
          <a:p>
            <a:pPr algn="r"/>
            <a:r>
              <a:rPr lang="tr-TR" sz="2800" b="1" dirty="0" smtClean="0">
                <a:solidFill>
                  <a:srgbClr val="FF0000"/>
                </a:solidFill>
                <a:latin typeface="+mj-lt"/>
              </a:rPr>
              <a:t>25 yıl madde kullanan insan beyni</a:t>
            </a:r>
            <a:endParaRPr lang="tr-TR" sz="2800" b="1" dirty="0">
              <a:solidFill>
                <a:srgbClr val="FF0000"/>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18" descr="TOX1_42_M_B_Surface"/>
          <p:cNvPicPr>
            <a:picLocks noChangeAspect="1" noChangeArrowheads="1"/>
          </p:cNvPicPr>
          <p:nvPr/>
        </p:nvPicPr>
        <p:blipFill>
          <a:blip r:embed="rId3" cstate="print">
            <a:grayscl/>
          </a:blip>
          <a:srcRect/>
          <a:stretch>
            <a:fillRect/>
          </a:stretch>
        </p:blipFill>
        <p:spPr bwMode="auto">
          <a:xfrm>
            <a:off x="4496098" y="837158"/>
            <a:ext cx="4647902" cy="5680398"/>
          </a:xfrm>
          <a:prstGeom prst="rect">
            <a:avLst/>
          </a:prstGeom>
          <a:noFill/>
          <a:ln w="9525">
            <a:noFill/>
            <a:miter lim="800000"/>
            <a:headEnd/>
            <a:tailEnd/>
          </a:ln>
        </p:spPr>
      </p:pic>
      <p:pic>
        <p:nvPicPr>
          <p:cNvPr id="1026" name="Picture 117" descr="NORMAL"/>
          <p:cNvPicPr>
            <a:picLocks noChangeAspect="1" noChangeArrowheads="1"/>
          </p:cNvPicPr>
          <p:nvPr/>
        </p:nvPicPr>
        <p:blipFill>
          <a:blip r:embed="rId4" cstate="print">
            <a:grayscl/>
          </a:blip>
          <a:srcRect/>
          <a:stretch>
            <a:fillRect/>
          </a:stretch>
        </p:blipFill>
        <p:spPr bwMode="auto">
          <a:xfrm>
            <a:off x="0" y="837158"/>
            <a:ext cx="4496098" cy="5680398"/>
          </a:xfrm>
          <a:prstGeom prst="rect">
            <a:avLst/>
          </a:prstGeom>
          <a:noFill/>
          <a:ln w="9525">
            <a:noFill/>
            <a:miter lim="800000"/>
            <a:headEnd/>
            <a:tailEnd/>
          </a:ln>
        </p:spPr>
      </p:pic>
      <p:sp>
        <p:nvSpPr>
          <p:cNvPr id="69636" name="TextBox 2"/>
          <p:cNvSpPr txBox="1">
            <a:spLocks noChangeArrowheads="1"/>
          </p:cNvSpPr>
          <p:nvPr/>
        </p:nvSpPr>
        <p:spPr bwMode="auto">
          <a:xfrm>
            <a:off x="0" y="0"/>
            <a:ext cx="4647902" cy="568152"/>
          </a:xfrm>
          <a:prstGeom prst="rect">
            <a:avLst/>
          </a:prstGeom>
          <a:solidFill>
            <a:schemeClr val="bg2"/>
          </a:solidFill>
          <a:ln w="9525">
            <a:noFill/>
            <a:miter lim="800000"/>
            <a:headEnd/>
            <a:tailEnd/>
          </a:ln>
        </p:spPr>
        <p:txBody>
          <a:bodyPr lIns="91421" tIns="45711" rIns="91421" bIns="45711">
            <a:spAutoFit/>
          </a:bodyPr>
          <a:lstStyle/>
          <a:p>
            <a:pPr defTabSz="914145"/>
            <a:r>
              <a:rPr lang="tr-TR" altLang="tr-TR" sz="3100" dirty="0">
                <a:latin typeface="Andalus" pitchFamily="18" charset="-78"/>
                <a:cs typeface="Andalus" pitchFamily="18" charset="-78"/>
              </a:rPr>
              <a:t>Sağlıklı beyin </a:t>
            </a:r>
            <a:endParaRPr lang="en-US" altLang="tr-TR" sz="3100" dirty="0">
              <a:latin typeface="Andalus" pitchFamily="18" charset="-78"/>
              <a:cs typeface="Andalus" pitchFamily="18" charset="-78"/>
            </a:endParaRPr>
          </a:p>
        </p:txBody>
      </p:sp>
      <p:sp>
        <p:nvSpPr>
          <p:cNvPr id="69637" name="TextBox 4"/>
          <p:cNvSpPr txBox="1">
            <a:spLocks noChangeArrowheads="1"/>
          </p:cNvSpPr>
          <p:nvPr/>
        </p:nvSpPr>
        <p:spPr bwMode="auto">
          <a:xfrm>
            <a:off x="4161234" y="0"/>
            <a:ext cx="4982766" cy="569368"/>
          </a:xfrm>
          <a:prstGeom prst="rect">
            <a:avLst/>
          </a:prstGeom>
          <a:solidFill>
            <a:schemeClr val="bg2"/>
          </a:solidFill>
          <a:ln w="9525">
            <a:noFill/>
            <a:miter lim="800000"/>
            <a:headEnd/>
            <a:tailEnd/>
          </a:ln>
        </p:spPr>
        <p:txBody>
          <a:bodyPr lIns="91421" tIns="45711" rIns="91421" bIns="45711">
            <a:spAutoFit/>
          </a:bodyPr>
          <a:lstStyle/>
          <a:p>
            <a:pPr defTabSz="914145"/>
            <a:r>
              <a:rPr lang="en-US" altLang="tr-TR" sz="3100" dirty="0">
                <a:solidFill>
                  <a:srgbClr val="FF0000"/>
                </a:solidFill>
                <a:latin typeface="Andalus" pitchFamily="18" charset="-78"/>
                <a:cs typeface="Andalus" pitchFamily="18" charset="-78"/>
              </a:rPr>
              <a:t>Al</a:t>
            </a:r>
            <a:r>
              <a:rPr lang="tr-TR" altLang="tr-TR" sz="3100" dirty="0">
                <a:solidFill>
                  <a:srgbClr val="FF0000"/>
                </a:solidFill>
                <a:latin typeface="Andalus" pitchFamily="18" charset="-78"/>
                <a:cs typeface="Andalus" pitchFamily="18" charset="-78"/>
              </a:rPr>
              <a:t>kolun tahrip ettiği beyin</a:t>
            </a:r>
            <a:endParaRPr lang="en-US" altLang="tr-TR" sz="3100" dirty="0">
              <a:solidFill>
                <a:srgbClr val="FF0000"/>
              </a:solidFill>
              <a:latin typeface="Andalus" pitchFamily="18" charset="-78"/>
              <a:cs typeface="Andalus" pitchFamily="18" charset="-78"/>
            </a:endParaRPr>
          </a:p>
        </p:txBody>
      </p:sp>
      <p:sp>
        <p:nvSpPr>
          <p:cNvPr id="69638" name="Rectangle 9"/>
          <p:cNvSpPr>
            <a:spLocks noChangeArrowheads="1"/>
          </p:cNvSpPr>
          <p:nvPr/>
        </p:nvSpPr>
        <p:spPr bwMode="auto">
          <a:xfrm>
            <a:off x="0" y="6488535"/>
            <a:ext cx="9144000" cy="351606"/>
          </a:xfrm>
          <a:prstGeom prst="rect">
            <a:avLst/>
          </a:prstGeom>
          <a:noFill/>
          <a:ln w="9525">
            <a:noFill/>
            <a:miter lim="800000"/>
            <a:headEnd/>
            <a:tailEnd/>
          </a:ln>
        </p:spPr>
        <p:txBody>
          <a:bodyPr lIns="91421" tIns="45711" rIns="91421" bIns="45711">
            <a:spAutoFit/>
          </a:bodyPr>
          <a:lstStyle/>
          <a:p>
            <a:pPr defTabSz="914145"/>
            <a:r>
              <a:rPr lang="en-US" altLang="tr-TR" sz="1700" dirty="0">
                <a:solidFill>
                  <a:srgbClr val="FFFFFF"/>
                </a:solidFill>
                <a:latin typeface="Andalus" pitchFamily="18" charset="-78"/>
                <a:cs typeface="Andalus" pitchFamily="18" charset="-78"/>
              </a:rPr>
              <a:t>Unchain your brain, Amen, D and Smith D; 2010, </a:t>
            </a:r>
            <a:r>
              <a:rPr lang="en-US" altLang="tr-TR" sz="1700" dirty="0" err="1">
                <a:solidFill>
                  <a:srgbClr val="FFFFFF"/>
                </a:solidFill>
                <a:latin typeface="Andalus" pitchFamily="18" charset="-78"/>
                <a:cs typeface="Andalus" pitchFamily="18" charset="-78"/>
              </a:rPr>
              <a:t>Mindworks</a:t>
            </a:r>
            <a:r>
              <a:rPr lang="en-US" altLang="tr-TR" sz="1700" dirty="0">
                <a:solidFill>
                  <a:srgbClr val="FFFFFF"/>
                </a:solidFill>
                <a:latin typeface="Andalus" pitchFamily="18" charset="-78"/>
                <a:cs typeface="Andalus" pitchFamily="18" charset="-78"/>
              </a:rPr>
              <a:t> Press.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box(in)">
                                      <p:cBhvr>
                                        <p:cTn id="1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17" descr="NORMAL"/>
          <p:cNvPicPr>
            <a:picLocks noChangeAspect="1" noChangeArrowheads="1"/>
          </p:cNvPicPr>
          <p:nvPr/>
        </p:nvPicPr>
        <p:blipFill>
          <a:blip r:embed="rId3" cstate="print">
            <a:grayscl/>
          </a:blip>
          <a:srcRect/>
          <a:stretch>
            <a:fillRect/>
          </a:stretch>
        </p:blipFill>
        <p:spPr bwMode="auto">
          <a:xfrm>
            <a:off x="0" y="914178"/>
            <a:ext cx="4464844" cy="5297537"/>
          </a:xfrm>
          <a:prstGeom prst="rect">
            <a:avLst/>
          </a:prstGeom>
          <a:noFill/>
          <a:ln w="9525">
            <a:noFill/>
            <a:miter lim="800000"/>
            <a:headEnd/>
            <a:tailEnd/>
          </a:ln>
        </p:spPr>
      </p:pic>
      <p:pic>
        <p:nvPicPr>
          <p:cNvPr id="1028" name="Picture 1" descr="C:\Users\Daniel\Documents\Brain Images\NY Post\Cocaine.tif"/>
          <p:cNvPicPr>
            <a:picLocks noChangeAspect="1" noChangeArrowheads="1"/>
          </p:cNvPicPr>
          <p:nvPr/>
        </p:nvPicPr>
        <p:blipFill>
          <a:blip r:embed="rId4" cstate="print">
            <a:grayscl/>
          </a:blip>
          <a:srcRect/>
          <a:stretch>
            <a:fillRect/>
          </a:stretch>
        </p:blipFill>
        <p:spPr bwMode="auto">
          <a:xfrm>
            <a:off x="4952628" y="914178"/>
            <a:ext cx="4191372" cy="5297537"/>
          </a:xfrm>
          <a:prstGeom prst="rect">
            <a:avLst/>
          </a:prstGeom>
          <a:noFill/>
          <a:ln w="9525">
            <a:noFill/>
            <a:miter lim="800000"/>
            <a:headEnd/>
            <a:tailEnd/>
          </a:ln>
        </p:spPr>
      </p:pic>
      <p:sp>
        <p:nvSpPr>
          <p:cNvPr id="72710" name="Rectangle 9"/>
          <p:cNvSpPr>
            <a:spLocks noChangeArrowheads="1"/>
          </p:cNvSpPr>
          <p:nvPr/>
        </p:nvSpPr>
        <p:spPr bwMode="auto">
          <a:xfrm>
            <a:off x="876226" y="6397005"/>
            <a:ext cx="7543354" cy="353935"/>
          </a:xfrm>
          <a:prstGeom prst="rect">
            <a:avLst/>
          </a:prstGeom>
          <a:noFill/>
          <a:ln w="9525">
            <a:noFill/>
            <a:miter lim="800000"/>
            <a:headEnd/>
            <a:tailEnd/>
          </a:ln>
        </p:spPr>
        <p:txBody>
          <a:bodyPr lIns="91430" tIns="45716" rIns="91430" bIns="45716">
            <a:spAutoFit/>
          </a:bodyPr>
          <a:lstStyle/>
          <a:p>
            <a:pPr defTabSz="914145"/>
            <a:r>
              <a:rPr lang="en-US" altLang="tr-TR" sz="1700" i="1" dirty="0">
                <a:solidFill>
                  <a:srgbClr val="FFFFFF"/>
                </a:solidFill>
                <a:latin typeface="Andalus" pitchFamily="18" charset="-78"/>
                <a:cs typeface="Andalus" pitchFamily="18" charset="-78"/>
              </a:rPr>
              <a:t>Unchain your brain, </a:t>
            </a:r>
            <a:r>
              <a:rPr lang="en-US" altLang="tr-TR" sz="1700" dirty="0">
                <a:solidFill>
                  <a:srgbClr val="FFFFFF"/>
                </a:solidFill>
                <a:latin typeface="Andalus" pitchFamily="18" charset="-78"/>
                <a:cs typeface="Andalus" pitchFamily="18" charset="-78"/>
              </a:rPr>
              <a:t>Amen, D and Smith D; 2010, </a:t>
            </a:r>
            <a:r>
              <a:rPr lang="en-US" altLang="tr-TR" sz="1700" dirty="0" err="1">
                <a:solidFill>
                  <a:srgbClr val="FFFFFF"/>
                </a:solidFill>
                <a:latin typeface="Andalus" pitchFamily="18" charset="-78"/>
                <a:cs typeface="Andalus" pitchFamily="18" charset="-78"/>
              </a:rPr>
              <a:t>Mindworks</a:t>
            </a:r>
            <a:r>
              <a:rPr lang="en-US" altLang="tr-TR" sz="1700" dirty="0">
                <a:solidFill>
                  <a:srgbClr val="FFFFFF"/>
                </a:solidFill>
                <a:latin typeface="Andalus" pitchFamily="18" charset="-78"/>
                <a:cs typeface="Andalus" pitchFamily="18" charset="-78"/>
              </a:rPr>
              <a:t> Press.</a:t>
            </a:r>
          </a:p>
        </p:txBody>
      </p:sp>
      <p:sp>
        <p:nvSpPr>
          <p:cNvPr id="7" name="TextBox 2"/>
          <p:cNvSpPr txBox="1">
            <a:spLocks noChangeArrowheads="1"/>
          </p:cNvSpPr>
          <p:nvPr/>
        </p:nvSpPr>
        <p:spPr bwMode="auto">
          <a:xfrm>
            <a:off x="0" y="0"/>
            <a:ext cx="4647902" cy="461647"/>
          </a:xfrm>
          <a:prstGeom prst="rect">
            <a:avLst/>
          </a:prstGeom>
          <a:solidFill>
            <a:schemeClr val="bg2"/>
          </a:solidFill>
          <a:ln w="9525">
            <a:noFill/>
            <a:miter lim="800000"/>
            <a:headEnd/>
            <a:tailEnd/>
          </a:ln>
        </p:spPr>
        <p:txBody>
          <a:bodyPr lIns="91421" tIns="45711" rIns="91421" bIns="45711">
            <a:spAutoFit/>
          </a:bodyPr>
          <a:lstStyle/>
          <a:p>
            <a:pPr defTabSz="914145"/>
            <a:r>
              <a:rPr lang="tr-TR" altLang="tr-TR" sz="2400" dirty="0">
                <a:latin typeface="Andalus" pitchFamily="18" charset="-78"/>
                <a:cs typeface="Andalus" pitchFamily="18" charset="-78"/>
              </a:rPr>
              <a:t>Sağlıklı beyin </a:t>
            </a:r>
            <a:endParaRPr lang="en-US" altLang="tr-TR" sz="2400" dirty="0">
              <a:latin typeface="Andalus" pitchFamily="18" charset="-78"/>
              <a:cs typeface="Andalus" pitchFamily="18" charset="-78"/>
            </a:endParaRPr>
          </a:p>
        </p:txBody>
      </p:sp>
      <p:sp>
        <p:nvSpPr>
          <p:cNvPr id="8" name="TextBox 4"/>
          <p:cNvSpPr txBox="1">
            <a:spLocks noChangeArrowheads="1"/>
          </p:cNvSpPr>
          <p:nvPr/>
        </p:nvSpPr>
        <p:spPr bwMode="auto">
          <a:xfrm>
            <a:off x="4161234" y="0"/>
            <a:ext cx="4982766" cy="461647"/>
          </a:xfrm>
          <a:prstGeom prst="rect">
            <a:avLst/>
          </a:prstGeom>
          <a:solidFill>
            <a:schemeClr val="bg2"/>
          </a:solidFill>
          <a:ln w="9525">
            <a:noFill/>
            <a:miter lim="800000"/>
            <a:headEnd/>
            <a:tailEnd/>
          </a:ln>
        </p:spPr>
        <p:txBody>
          <a:bodyPr lIns="91421" tIns="45711" rIns="91421" bIns="45711">
            <a:spAutoFit/>
          </a:bodyPr>
          <a:lstStyle/>
          <a:p>
            <a:pPr defTabSz="914145"/>
            <a:r>
              <a:rPr lang="tr-TR" altLang="tr-TR" sz="2400" dirty="0" smtClean="0">
                <a:solidFill>
                  <a:srgbClr val="FF0000"/>
                </a:solidFill>
                <a:latin typeface="Andalus" pitchFamily="18" charset="-78"/>
                <a:cs typeface="Andalus" pitchFamily="18" charset="-78"/>
              </a:rPr>
              <a:t>Uyarıcı maddenin tahrip </a:t>
            </a:r>
            <a:r>
              <a:rPr lang="tr-TR" altLang="tr-TR" sz="2400" dirty="0">
                <a:solidFill>
                  <a:srgbClr val="FF0000"/>
                </a:solidFill>
                <a:latin typeface="Andalus" pitchFamily="18" charset="-78"/>
                <a:cs typeface="Andalus" pitchFamily="18" charset="-78"/>
              </a:rPr>
              <a:t>ettiği beyin</a:t>
            </a:r>
            <a:endParaRPr lang="en-US" altLang="tr-TR" sz="2400" dirty="0">
              <a:solidFill>
                <a:srgbClr val="FF0000"/>
              </a:solidFill>
              <a:latin typeface="Andalus" pitchFamily="18" charset="-78"/>
              <a:cs typeface="Andalus"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diamond(in)">
                                      <p:cBhvr>
                                        <p:cTn id="13"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8" name="Diyagram 3"/>
          <p:cNvGraphicFramePr/>
          <p:nvPr>
            <p:extLst>
              <p:ext uri="{D42A27DB-BD31-4B8C-83A1-F6EECF244321}">
                <p14:modId xmlns:p14="http://schemas.microsoft.com/office/powerpoint/2010/main" val="1330075950"/>
              </p:ext>
            </p:extLst>
          </p:nvPr>
        </p:nvGraphicFramePr>
        <p:xfrm>
          <a:off x="1007604" y="144016"/>
          <a:ext cx="7128792"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ikdörtgen 1"/>
          <p:cNvSpPr/>
          <p:nvPr/>
        </p:nvSpPr>
        <p:spPr>
          <a:xfrm>
            <a:off x="2987825" y="2291388"/>
            <a:ext cx="3096343" cy="1569660"/>
          </a:xfrm>
          <a:prstGeom prst="rect">
            <a:avLst/>
          </a:prstGeom>
        </p:spPr>
        <p:txBody>
          <a:bodyPr wrap="square">
            <a:spAutoFit/>
          </a:bodyPr>
          <a:lstStyle/>
          <a:p>
            <a:pPr marL="354013" indent="-354013" algn="ctr"/>
            <a:r>
              <a:rPr lang="tr-TR" sz="4800" b="1" dirty="0">
                <a:solidFill>
                  <a:schemeClr val="bg1"/>
                </a:solidFill>
                <a:latin typeface="Calibri" panose="020F0502020204030204" pitchFamily="34" charset="0"/>
              </a:rPr>
              <a:t>Bağımlılık Döngüsü</a:t>
            </a:r>
          </a:p>
        </p:txBody>
      </p:sp>
    </p:spTree>
    <p:extLst>
      <p:ext uri="{BB962C8B-B14F-4D97-AF65-F5344CB8AC3E}">
        <p14:creationId xmlns:p14="http://schemas.microsoft.com/office/powerpoint/2010/main" val="418475888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584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Bağımlılık Süreci Nasıl İlerler?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graphicFrame>
        <p:nvGraphicFramePr>
          <p:cNvPr id="3" name="Diagram 2"/>
          <p:cNvGraphicFramePr/>
          <p:nvPr>
            <p:extLst>
              <p:ext uri="{D42A27DB-BD31-4B8C-83A1-F6EECF244321}">
                <p14:modId xmlns:p14="http://schemas.microsoft.com/office/powerpoint/2010/main" val="4260878602"/>
              </p:ext>
            </p:extLst>
          </p:nvPr>
        </p:nvGraphicFramePr>
        <p:xfrm>
          <a:off x="2292424" y="1124744"/>
          <a:ext cx="6096000" cy="4824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Dikdörtgen 4"/>
          <p:cNvSpPr/>
          <p:nvPr/>
        </p:nvSpPr>
        <p:spPr>
          <a:xfrm rot="16200000">
            <a:off x="-679506" y="3410272"/>
            <a:ext cx="4420652" cy="369332"/>
          </a:xfrm>
          <a:prstGeom prst="rect">
            <a:avLst/>
          </a:prstGeom>
          <a:solidFill>
            <a:schemeClr val="accent1"/>
          </a:solidFill>
        </p:spPr>
        <p:txBody>
          <a:bodyPr wrap="square">
            <a:spAutoFit/>
          </a:bodyPr>
          <a:lstStyle/>
          <a:p>
            <a:pPr lvl="0" algn="ctr"/>
            <a:r>
              <a:rPr lang="tr-TR" b="1" dirty="0">
                <a:solidFill>
                  <a:schemeClr val="bg1"/>
                </a:solidFill>
              </a:rPr>
              <a:t>Yeniden Bağımlılığa Dönüş</a:t>
            </a:r>
          </a:p>
        </p:txBody>
      </p:sp>
      <p:sp>
        <p:nvSpPr>
          <p:cNvPr id="8" name="Left Arrow 7"/>
          <p:cNvSpPr/>
          <p:nvPr/>
        </p:nvSpPr>
        <p:spPr>
          <a:xfrm>
            <a:off x="1744552" y="5445224"/>
            <a:ext cx="726873"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Left Arrow 18"/>
          <p:cNvSpPr/>
          <p:nvPr/>
        </p:nvSpPr>
        <p:spPr>
          <a:xfrm rot="10800000">
            <a:off x="1747398" y="1204592"/>
            <a:ext cx="726873"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7329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940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Madde Bağımlılığı Nedir?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1815882"/>
          </a:xfrm>
          <a:prstGeom prst="rect">
            <a:avLst/>
          </a:prstGeom>
          <a:noFill/>
        </p:spPr>
        <p:txBody>
          <a:bodyPr wrap="square" rtlCol="0">
            <a:spAutoFit/>
          </a:bodyPr>
          <a:lstStyle/>
          <a:p>
            <a:pPr>
              <a:spcBef>
                <a:spcPts val="1000"/>
              </a:spcBef>
              <a:spcAft>
                <a:spcPts val="1000"/>
              </a:spcAft>
            </a:pPr>
            <a:r>
              <a:rPr lang="tr-TR" sz="2800" b="1" dirty="0">
                <a:solidFill>
                  <a:schemeClr val="bg1"/>
                </a:solidFill>
                <a:latin typeface="+mn-lt"/>
              </a:rPr>
              <a:t>Vücudun bir ya da birden çok işlevini olumsuz yönde etkileyen maddelerin kullanılması, bundan dolayı zarar görüldüğü hâlde bu maddelerin kullanımının bırakılamaması</a:t>
            </a:r>
          </a:p>
        </p:txBody>
      </p:sp>
      <p:sp>
        <p:nvSpPr>
          <p:cNvPr id="3" name="Unvan 2"/>
          <p:cNvSpPr>
            <a:spLocks noGrp="1"/>
          </p:cNvSpPr>
          <p:nvPr>
            <p:ph type="title"/>
          </p:nvPr>
        </p:nvSpPr>
        <p:spPr/>
        <p:txBody>
          <a:bodyPr/>
          <a:lstStyle/>
          <a:p>
            <a:endParaRPr lang="tr-TR"/>
          </a:p>
        </p:txBody>
      </p:sp>
      <p:sp>
        <p:nvSpPr>
          <p:cNvPr id="4" name="Metin Yer Tutucusu 3"/>
          <p:cNvSpPr>
            <a:spLocks noGrp="1"/>
          </p:cNvSpPr>
          <p:nvPr>
            <p:ph type="body" idx="1"/>
          </p:nvPr>
        </p:nvSpPr>
        <p:spPr/>
        <p:txBody>
          <a:bodyPr/>
          <a:lstStyle/>
          <a:p>
            <a:endParaRPr lang="tr-T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398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 Olan Kişinin…</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2585323"/>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Kendine </a:t>
            </a:r>
            <a:r>
              <a:rPr lang="tr-TR" sz="2800" b="1" dirty="0">
                <a:solidFill>
                  <a:schemeClr val="bg1"/>
                </a:solidFill>
                <a:latin typeface="+mn-lt"/>
              </a:rPr>
              <a:t>güveni azalır.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Kendini </a:t>
            </a:r>
            <a:r>
              <a:rPr lang="tr-TR" sz="2800" b="1" dirty="0">
                <a:solidFill>
                  <a:schemeClr val="bg1"/>
                </a:solidFill>
                <a:latin typeface="+mn-lt"/>
              </a:rPr>
              <a:t>kontrolü zayıflar.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İnsani </a:t>
            </a:r>
            <a:r>
              <a:rPr lang="tr-TR" sz="2800" b="1" dirty="0">
                <a:solidFill>
                  <a:schemeClr val="bg1"/>
                </a:solidFill>
                <a:latin typeface="+mn-lt"/>
              </a:rPr>
              <a:t>prensipleri ve değerleri yok olmaya başlar.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İdealleri </a:t>
            </a:r>
            <a:r>
              <a:rPr lang="tr-TR" sz="2800" b="1" dirty="0">
                <a:solidFill>
                  <a:schemeClr val="bg1"/>
                </a:solidFill>
                <a:latin typeface="+mn-lt"/>
              </a:rPr>
              <a:t>ve geleceği ile ilgili ümitleri yıkılır.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455658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398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 Olan Kişinin…</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2072362"/>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Kullandığı </a:t>
            </a:r>
            <a:r>
              <a:rPr lang="tr-TR" sz="2800" b="1" dirty="0">
                <a:solidFill>
                  <a:schemeClr val="bg1"/>
                </a:solidFill>
                <a:latin typeface="+mn-lt"/>
              </a:rPr>
              <a:t>maddeler </a:t>
            </a:r>
            <a:r>
              <a:rPr lang="tr-TR" sz="2800" b="1" dirty="0" smtClean="0">
                <a:solidFill>
                  <a:schemeClr val="bg1"/>
                </a:solidFill>
                <a:latin typeface="+mn-lt"/>
              </a:rPr>
              <a:t>vücudun savunma </a:t>
            </a:r>
            <a:r>
              <a:rPr lang="tr-TR" sz="2800" b="1" dirty="0">
                <a:solidFill>
                  <a:schemeClr val="bg1"/>
                </a:solidFill>
                <a:latin typeface="+mn-lt"/>
              </a:rPr>
              <a:t>mekanizmasını yok edip bağışıklık sistemini zayıflatır.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AİDS</a:t>
            </a:r>
            <a:r>
              <a:rPr lang="tr-TR" sz="2800" b="1" dirty="0">
                <a:solidFill>
                  <a:schemeClr val="bg1"/>
                </a:solidFill>
                <a:latin typeface="+mn-lt"/>
              </a:rPr>
              <a:t>, frengi, verem, hepatit B ve hepatit C, kanser, kangren gibi birçok ölümcül hastalığa kapılma riski artar.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50548296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398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Böylece Bağımlı Kişi…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4565352"/>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Maddeyi </a:t>
            </a:r>
            <a:r>
              <a:rPr lang="tr-TR" sz="2800" b="1" dirty="0">
                <a:solidFill>
                  <a:schemeClr val="bg1"/>
                </a:solidFill>
                <a:latin typeface="+mn-lt"/>
              </a:rPr>
              <a:t>alabilmek için önce mevcut parasını bitirir.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Çevresindeki </a:t>
            </a:r>
            <a:r>
              <a:rPr lang="tr-TR" sz="2800" b="1" dirty="0">
                <a:solidFill>
                  <a:schemeClr val="bg1"/>
                </a:solidFill>
                <a:latin typeface="+mn-lt"/>
              </a:rPr>
              <a:t>insanların değerli eşyalarını ve paralarını çalmaya başlar.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Daha </a:t>
            </a:r>
            <a:r>
              <a:rPr lang="tr-TR" sz="2800" b="1" dirty="0">
                <a:solidFill>
                  <a:schemeClr val="bg1"/>
                </a:solidFill>
                <a:latin typeface="+mn-lt"/>
              </a:rPr>
              <a:t>fazla para temin edebilmek için hırsızlık, gasp, yankesicilik vb. suçlara karışır.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Suç </a:t>
            </a:r>
            <a:r>
              <a:rPr lang="tr-TR" sz="2800" b="1" dirty="0">
                <a:solidFill>
                  <a:schemeClr val="bg1"/>
                </a:solidFill>
                <a:latin typeface="+mn-lt"/>
              </a:rPr>
              <a:t>işlerken yakalanır ve özgürlüğünü kaybeder.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Maddenin </a:t>
            </a:r>
            <a:r>
              <a:rPr lang="tr-TR" sz="2800" b="1" dirty="0">
                <a:solidFill>
                  <a:schemeClr val="bg1"/>
                </a:solidFill>
                <a:latin typeface="+mn-lt"/>
              </a:rPr>
              <a:t>vücuduna verdiği zarardan dolayı sağlığını ve en sonunda da hayatını kaybeder.</a:t>
            </a:r>
          </a:p>
        </p:txBody>
      </p:sp>
    </p:spTree>
    <p:extLst>
      <p:ext uri="{BB962C8B-B14F-4D97-AF65-F5344CB8AC3E}">
        <p14:creationId xmlns:p14="http://schemas.microsoft.com/office/powerpoint/2010/main" val="342195939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Başlık 1"/>
          <p:cNvSpPr>
            <a:spLocks noGrp="1"/>
          </p:cNvSpPr>
          <p:nvPr>
            <p:ph type="title"/>
          </p:nvPr>
        </p:nvSpPr>
        <p:spPr>
          <a:xfrm>
            <a:off x="167432" y="1196752"/>
            <a:ext cx="8809137" cy="1033611"/>
          </a:xfrm>
        </p:spPr>
        <p:txBody>
          <a:bodyPr/>
          <a:lstStyle/>
          <a:p>
            <a:pPr indent="-238861" algn="l"/>
            <a:r>
              <a:rPr lang="tr-TR" altLang="tr-TR" sz="2800" b="1" dirty="0" smtClean="0">
                <a:solidFill>
                  <a:schemeClr val="bg1"/>
                </a:solidFill>
              </a:rPr>
              <a:t>Madde kullanımına başlamada yaygın olarak gözlenen beş farklı risk faktörü vardır:</a:t>
            </a:r>
            <a:endParaRPr lang="tr-TR" altLang="tr-TR" sz="3100" b="1" dirty="0" smtClean="0">
              <a:solidFill>
                <a:schemeClr val="bg1"/>
              </a:solidFill>
            </a:endParaRPr>
          </a:p>
        </p:txBody>
      </p:sp>
      <p:sp>
        <p:nvSpPr>
          <p:cNvPr id="78851" name="İçerik Yer Tutucusu 2"/>
          <p:cNvSpPr>
            <a:spLocks noGrp="1"/>
          </p:cNvSpPr>
          <p:nvPr>
            <p:ph idx="1"/>
          </p:nvPr>
        </p:nvSpPr>
        <p:spPr>
          <a:xfrm>
            <a:off x="4067945" y="2336393"/>
            <a:ext cx="4536504" cy="3341936"/>
          </a:xfrm>
        </p:spPr>
        <p:txBody>
          <a:bodyPr/>
          <a:lstStyle/>
          <a:p>
            <a:pPr marL="514350" indent="-514350" eaLnBrk="1" hangingPunct="1">
              <a:spcBef>
                <a:spcPts val="1000"/>
              </a:spcBef>
              <a:spcAft>
                <a:spcPts val="1000"/>
              </a:spcAft>
              <a:buFont typeface="+mj-lt"/>
              <a:buAutoNum type="arabicPeriod"/>
            </a:pPr>
            <a:r>
              <a:rPr lang="tr-TR" altLang="tr-TR" sz="2800" b="1" dirty="0">
                <a:solidFill>
                  <a:schemeClr val="bg1"/>
                </a:solidFill>
                <a:cs typeface="Arial" panose="020B0604020202020204" pitchFamily="34" charset="0"/>
              </a:rPr>
              <a:t>Bireysel Faktörler</a:t>
            </a:r>
          </a:p>
          <a:p>
            <a:pPr marL="514350" indent="-514350" eaLnBrk="1" hangingPunct="1">
              <a:spcBef>
                <a:spcPts val="1000"/>
              </a:spcBef>
              <a:spcAft>
                <a:spcPts val="1000"/>
              </a:spcAft>
              <a:buFont typeface="+mj-lt"/>
              <a:buAutoNum type="arabicPeriod"/>
            </a:pPr>
            <a:r>
              <a:rPr lang="tr-TR" altLang="tr-TR" sz="2800" b="1" dirty="0">
                <a:solidFill>
                  <a:schemeClr val="bg1"/>
                </a:solidFill>
                <a:cs typeface="Arial" panose="020B0604020202020204" pitchFamily="34" charset="0"/>
              </a:rPr>
              <a:t>Akran Faktörü</a:t>
            </a:r>
          </a:p>
          <a:p>
            <a:pPr marL="514350" indent="-514350" eaLnBrk="1" hangingPunct="1">
              <a:spcBef>
                <a:spcPts val="1000"/>
              </a:spcBef>
              <a:spcAft>
                <a:spcPts val="1000"/>
              </a:spcAft>
              <a:buFont typeface="+mj-lt"/>
              <a:buAutoNum type="arabicPeriod"/>
            </a:pPr>
            <a:r>
              <a:rPr lang="tr-TR" altLang="tr-TR" sz="2800" b="1" dirty="0">
                <a:solidFill>
                  <a:schemeClr val="bg1"/>
                </a:solidFill>
                <a:cs typeface="Arial" panose="020B0604020202020204" pitchFamily="34" charset="0"/>
              </a:rPr>
              <a:t>Aile Faktörü</a:t>
            </a:r>
          </a:p>
          <a:p>
            <a:pPr marL="514350" indent="-514350" eaLnBrk="1" hangingPunct="1">
              <a:spcBef>
                <a:spcPts val="1000"/>
              </a:spcBef>
              <a:spcAft>
                <a:spcPts val="1000"/>
              </a:spcAft>
              <a:buFont typeface="+mj-lt"/>
              <a:buAutoNum type="arabicPeriod"/>
            </a:pPr>
            <a:r>
              <a:rPr lang="tr-TR" altLang="tr-TR" sz="2800" b="1" dirty="0">
                <a:solidFill>
                  <a:schemeClr val="bg1"/>
                </a:solidFill>
                <a:cs typeface="Arial" panose="020B0604020202020204" pitchFamily="34" charset="0"/>
              </a:rPr>
              <a:t>Okul Faktörü</a:t>
            </a:r>
          </a:p>
          <a:p>
            <a:pPr marL="514350" indent="-514350" eaLnBrk="1" hangingPunct="1">
              <a:spcBef>
                <a:spcPts val="1000"/>
              </a:spcBef>
              <a:spcAft>
                <a:spcPts val="1000"/>
              </a:spcAft>
              <a:buFont typeface="+mj-lt"/>
              <a:buAutoNum type="arabicPeriod"/>
            </a:pPr>
            <a:r>
              <a:rPr lang="tr-TR" altLang="tr-TR" sz="2800" b="1" dirty="0">
                <a:solidFill>
                  <a:schemeClr val="bg1"/>
                </a:solidFill>
                <a:cs typeface="Arial" panose="020B0604020202020204" pitchFamily="34" charset="0"/>
              </a:rPr>
              <a:t>Çevresel Faktörler</a:t>
            </a:r>
          </a:p>
        </p:txBody>
      </p:sp>
      <p:grpSp>
        <p:nvGrpSpPr>
          <p:cNvPr id="4" name="Group 9"/>
          <p:cNvGrpSpPr/>
          <p:nvPr/>
        </p:nvGrpSpPr>
        <p:grpSpPr>
          <a:xfrm>
            <a:off x="177021" y="6181394"/>
            <a:ext cx="8842103" cy="559974"/>
            <a:chOff x="177021" y="6181394"/>
            <a:chExt cx="8842103" cy="559974"/>
          </a:xfrm>
        </p:grpSpPr>
        <p:pic>
          <p:nvPicPr>
            <p:cNvPr id="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8"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cxnSp>
        <p:nvCxnSpPr>
          <p:cNvPr id="9" name="8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14 Dikdörtgen"/>
          <p:cNvSpPr>
            <a:spLocks noChangeArrowheads="1"/>
          </p:cNvSpPr>
          <p:nvPr/>
        </p:nvSpPr>
        <p:spPr bwMode="auto">
          <a:xfrm>
            <a:off x="179388" y="395288"/>
            <a:ext cx="88279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smtClean="0">
                <a:solidFill>
                  <a:schemeClr val="bg1"/>
                </a:solidFill>
                <a:latin typeface="Calibri" panose="020F0502020204030204" pitchFamily="34" charset="0"/>
              </a:rPr>
              <a:t>Madde Kullanımına Başlamada Yaygın Gözlenen 5 Risk Faktörü</a:t>
            </a:r>
            <a:endParaRPr lang="tr-TR" sz="2600" b="1" dirty="0">
              <a:solidFill>
                <a:schemeClr val="bg1"/>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7859" y="884411"/>
            <a:ext cx="4914181" cy="1464469"/>
          </a:xfrm>
        </p:spPr>
        <p:txBody>
          <a:bodyPr/>
          <a:lstStyle/>
          <a:p>
            <a:pPr algn="l" eaLnBrk="1" hangingPunct="1">
              <a:defRPr/>
            </a:pPr>
            <a:r>
              <a:rPr lang="tr-TR" sz="3600" b="1" dirty="0">
                <a:solidFill>
                  <a:schemeClr val="bg1"/>
                </a:solidFill>
              </a:rPr>
              <a:t>	</a:t>
            </a:r>
            <a:r>
              <a:rPr lang="tr-TR" sz="3600" b="1" dirty="0" smtClean="0">
                <a:solidFill>
                  <a:schemeClr val="bg1"/>
                </a:solidFill>
              </a:rPr>
              <a:t>1. </a:t>
            </a:r>
            <a:r>
              <a:rPr lang="tr-TR" sz="3600" b="1" dirty="0">
                <a:solidFill>
                  <a:schemeClr val="bg1"/>
                </a:solidFill>
              </a:rPr>
              <a:t>Bireysel Faktörler </a:t>
            </a:r>
          </a:p>
        </p:txBody>
      </p:sp>
      <p:sp>
        <p:nvSpPr>
          <p:cNvPr id="79876" name="Rectangle 3"/>
          <p:cNvSpPr>
            <a:spLocks noGrp="1" noChangeArrowheads="1"/>
          </p:cNvSpPr>
          <p:nvPr>
            <p:ph type="body" idx="1"/>
          </p:nvPr>
        </p:nvSpPr>
        <p:spPr>
          <a:xfrm>
            <a:off x="1039316" y="1912689"/>
            <a:ext cx="7493124" cy="3676551"/>
          </a:xfrm>
        </p:spPr>
        <p:txBody>
          <a:bodyPr lIns="276740" tIns="276740" rIns="276740" bIns="276740"/>
          <a:lstStyle/>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Ergenlik </a:t>
            </a:r>
            <a:r>
              <a:rPr lang="tr-TR" altLang="tr-TR" sz="2800" b="1" dirty="0">
                <a:solidFill>
                  <a:schemeClr val="bg1"/>
                </a:solidFill>
                <a:cs typeface="Arial" panose="020B0604020202020204" pitchFamily="34" charset="0"/>
              </a:rPr>
              <a:t>algısı ve adaptasyon süreci</a:t>
            </a:r>
            <a:endParaRPr lang="en-US" altLang="tr-TR" sz="2800" b="1" dirty="0">
              <a:solidFill>
                <a:schemeClr val="bg1"/>
              </a:solidFill>
              <a:cs typeface="Arial" panose="020B0604020202020204" pitchFamily="34" charset="0"/>
            </a:endParaRP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Madde kullanımına yönelik algı</a:t>
            </a: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Yaşam becerileriyle ilgili sorunlar</a:t>
            </a: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Agresif </a:t>
            </a:r>
            <a:r>
              <a:rPr lang="tr-TR" altLang="tr-TR" sz="2800" b="1" dirty="0" err="1">
                <a:solidFill>
                  <a:schemeClr val="bg1"/>
                </a:solidFill>
                <a:cs typeface="Arial" panose="020B0604020202020204" pitchFamily="34" charset="0"/>
              </a:rPr>
              <a:t>lik</a:t>
            </a:r>
            <a:r>
              <a:rPr lang="tr-TR" altLang="tr-TR" sz="2800" b="1" dirty="0">
                <a:solidFill>
                  <a:schemeClr val="bg1"/>
                </a:solidFill>
                <a:cs typeface="Arial" panose="020B0604020202020204" pitchFamily="34" charset="0"/>
              </a:rPr>
              <a:t>, olumsuz ruh hâli, çekingenlik veya </a:t>
            </a:r>
            <a:r>
              <a:rPr lang="tr-TR" altLang="tr-TR" sz="2800" b="1" dirty="0" err="1">
                <a:solidFill>
                  <a:schemeClr val="bg1"/>
                </a:solidFill>
                <a:cs typeface="Arial" panose="020B0604020202020204" pitchFamily="34" charset="0"/>
              </a:rPr>
              <a:t>dürtüsellik</a:t>
            </a:r>
            <a:endParaRPr lang="tr-TR" altLang="tr-TR" sz="2800" b="1" dirty="0">
              <a:solidFill>
                <a:schemeClr val="bg1"/>
              </a:solidFill>
              <a:cs typeface="Arial" panose="020B0604020202020204" pitchFamily="34" charset="0"/>
            </a:endParaRPr>
          </a:p>
        </p:txBody>
      </p:sp>
      <p:cxnSp>
        <p:nvCxnSpPr>
          <p:cNvPr id="10" name="9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8" y="395288"/>
            <a:ext cx="88279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smtClean="0">
                <a:solidFill>
                  <a:schemeClr val="bg1"/>
                </a:solidFill>
                <a:latin typeface="Calibri" panose="020F0502020204030204" pitchFamily="34" charset="0"/>
              </a:rPr>
              <a:t>Madde Kullanımına Başlamada Yaygın Gözlenen 5 Risk Faktörü</a:t>
            </a:r>
            <a:endParaRPr lang="tr-TR" sz="2600" b="1" dirty="0">
              <a:solidFill>
                <a:schemeClr val="bg1"/>
              </a:solidFill>
              <a:latin typeface="Calibri" panose="020F0502020204030204" pitchFamily="34" charset="0"/>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3"/>
          <p:cNvSpPr>
            <a:spLocks noGrp="1" noChangeArrowheads="1"/>
          </p:cNvSpPr>
          <p:nvPr>
            <p:ph type="body" idx="1"/>
          </p:nvPr>
        </p:nvSpPr>
        <p:spPr>
          <a:xfrm>
            <a:off x="1187624" y="1916832"/>
            <a:ext cx="7819693" cy="3997829"/>
          </a:xfrm>
        </p:spPr>
        <p:txBody>
          <a:bodyPr lIns="187470" tIns="187470" rIns="187470" bIns="187470"/>
          <a:lstStyle/>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Anormal davranışlara yönelmede akran faktörü </a:t>
            </a:r>
            <a:r>
              <a:rPr lang="tr-TR" altLang="tr-TR" sz="2800" b="1" dirty="0" smtClean="0">
                <a:solidFill>
                  <a:schemeClr val="bg1"/>
                </a:solidFill>
                <a:cs typeface="Arial" panose="020B0604020202020204" pitchFamily="34" charset="0"/>
              </a:rPr>
              <a:t>önemlidir.</a:t>
            </a:r>
            <a:endParaRPr lang="tr-TR" altLang="tr-TR" sz="2800" b="1" dirty="0">
              <a:solidFill>
                <a:schemeClr val="bg1"/>
              </a:solidFill>
              <a:cs typeface="Arial" panose="020B0604020202020204" pitchFamily="34" charset="0"/>
            </a:endParaRP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Başlama, temin etme, devam </a:t>
            </a:r>
            <a:r>
              <a:rPr lang="tr-TR" altLang="tr-TR" sz="2800" b="1" dirty="0" smtClean="0">
                <a:solidFill>
                  <a:schemeClr val="bg1"/>
                </a:solidFill>
                <a:cs typeface="Arial" panose="020B0604020202020204" pitchFamily="34" charset="0"/>
              </a:rPr>
              <a:t>ettirme…vb. hususlarında akran faktörü önemli işlev görür.</a:t>
            </a:r>
            <a:endParaRPr lang="tr-TR" altLang="tr-TR" sz="2800" b="1" dirty="0">
              <a:solidFill>
                <a:schemeClr val="bg1"/>
              </a:solidFill>
              <a:cs typeface="Arial" panose="020B0604020202020204" pitchFamily="34" charset="0"/>
            </a:endParaRP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Arkadaş grubunda madde kullanımına olumlu </a:t>
            </a:r>
            <a:r>
              <a:rPr lang="tr-TR" altLang="tr-TR" sz="2800" b="1" dirty="0" smtClean="0">
                <a:solidFill>
                  <a:schemeClr val="bg1"/>
                </a:solidFill>
                <a:cs typeface="Arial" panose="020B0604020202020204" pitchFamily="34" charset="0"/>
              </a:rPr>
              <a:t>bakış bu türden davranışlara yönelimi kolaylaştırır.</a:t>
            </a:r>
            <a:endParaRPr lang="tr-TR" altLang="tr-TR" sz="2800" b="1" dirty="0">
              <a:solidFill>
                <a:schemeClr val="bg1"/>
              </a:solidFill>
              <a:cs typeface="Arial" panose="020B0604020202020204" pitchFamily="34" charset="0"/>
            </a:endParaRPr>
          </a:p>
        </p:txBody>
      </p:sp>
      <p:cxnSp>
        <p:nvCxnSpPr>
          <p:cNvPr id="10" name="9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8" y="395288"/>
            <a:ext cx="88279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smtClean="0">
                <a:solidFill>
                  <a:schemeClr val="bg1"/>
                </a:solidFill>
                <a:latin typeface="Calibri" panose="020F0502020204030204" pitchFamily="34" charset="0"/>
              </a:rPr>
              <a:t>Madde Kullanımına Başlamada Yaygın Gözlenen 5 Risk Faktörü</a:t>
            </a:r>
            <a:endParaRPr lang="tr-TR" sz="2600" b="1" dirty="0">
              <a:solidFill>
                <a:schemeClr val="bg1"/>
              </a:solidFill>
              <a:latin typeface="Calibri" panose="020F0502020204030204" pitchFamily="34" charset="0"/>
            </a:endParaRPr>
          </a:p>
        </p:txBody>
      </p:sp>
      <p:sp>
        <p:nvSpPr>
          <p:cNvPr id="14" name="Rectangle 2"/>
          <p:cNvSpPr txBox="1">
            <a:spLocks noChangeArrowheads="1"/>
          </p:cNvSpPr>
          <p:nvPr/>
        </p:nvSpPr>
        <p:spPr bwMode="auto">
          <a:xfrm>
            <a:off x="17859" y="884411"/>
            <a:ext cx="4914181" cy="146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tr-TR" sz="3600" b="1" dirty="0" smtClean="0">
                <a:solidFill>
                  <a:schemeClr val="bg1"/>
                </a:solidFill>
              </a:rPr>
              <a:t>	2. Akran Faktörü </a:t>
            </a:r>
            <a:endParaRPr lang="tr-TR" sz="3600" b="1" dirty="0">
              <a:solidFill>
                <a:schemeClr val="bg1"/>
              </a:solidFill>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1145977" y="1902842"/>
            <a:ext cx="8898631" cy="3830414"/>
          </a:xfrm>
        </p:spPr>
        <p:txBody>
          <a:bodyPr lIns="187470" tIns="187470" rIns="187470" bIns="187470"/>
          <a:lstStyle/>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Çeşitli travmaların varlığı</a:t>
            </a:r>
          </a:p>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Aile kontrolünün yetersizliği</a:t>
            </a:r>
          </a:p>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Ailede madde kullanımının varlığı</a:t>
            </a:r>
          </a:p>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Çocuğa uygun sınırlar oluşturmamak</a:t>
            </a:r>
          </a:p>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Çocuğa yönelik ihmal ve istismar</a:t>
            </a:r>
            <a:endParaRPr lang="tr-TR" altLang="tr-TR" sz="2800" b="1" dirty="0">
              <a:solidFill>
                <a:schemeClr val="bg1"/>
              </a:solidFill>
              <a:cs typeface="Arial" panose="020B0604020202020204" pitchFamily="34" charset="0"/>
            </a:endParaRPr>
          </a:p>
        </p:txBody>
      </p:sp>
      <p:cxnSp>
        <p:nvCxnSpPr>
          <p:cNvPr id="10" name="9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8" y="395288"/>
            <a:ext cx="88279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smtClean="0">
                <a:solidFill>
                  <a:schemeClr val="bg1"/>
                </a:solidFill>
                <a:latin typeface="Calibri" panose="020F0502020204030204" pitchFamily="34" charset="0"/>
              </a:rPr>
              <a:t>Madde Kullanımına Başlamada Yaygın Gözlenen 5 Risk Faktörü</a:t>
            </a:r>
            <a:endParaRPr lang="tr-TR" sz="2600" b="1" dirty="0">
              <a:solidFill>
                <a:schemeClr val="bg1"/>
              </a:solidFill>
              <a:latin typeface="Calibri" panose="020F0502020204030204" pitchFamily="34" charset="0"/>
            </a:endParaRPr>
          </a:p>
        </p:txBody>
      </p:sp>
      <p:sp>
        <p:nvSpPr>
          <p:cNvPr id="17" name="Rectangle 2"/>
          <p:cNvSpPr>
            <a:spLocks noGrp="1" noChangeArrowheads="1"/>
          </p:cNvSpPr>
          <p:nvPr>
            <p:ph type="title"/>
          </p:nvPr>
        </p:nvSpPr>
        <p:spPr>
          <a:xfrm>
            <a:off x="17859" y="884411"/>
            <a:ext cx="4914181" cy="1464469"/>
          </a:xfrm>
        </p:spPr>
        <p:txBody>
          <a:bodyPr/>
          <a:lstStyle/>
          <a:p>
            <a:pPr algn="l" eaLnBrk="1" hangingPunct="1">
              <a:defRPr/>
            </a:pPr>
            <a:r>
              <a:rPr lang="tr-TR" sz="3600" b="1" dirty="0">
                <a:solidFill>
                  <a:schemeClr val="bg1"/>
                </a:solidFill>
              </a:rPr>
              <a:t>	</a:t>
            </a:r>
            <a:r>
              <a:rPr lang="tr-TR" sz="3600" b="1" dirty="0" smtClean="0">
                <a:solidFill>
                  <a:schemeClr val="bg1"/>
                </a:solidFill>
              </a:rPr>
              <a:t>3. Aile Faktörü </a:t>
            </a:r>
            <a:endParaRPr lang="tr-TR" sz="3600" b="1" dirty="0">
              <a:solidFill>
                <a:schemeClr val="bg1"/>
              </a:solidFill>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1289993" y="1844030"/>
            <a:ext cx="7729131" cy="4070632"/>
          </a:xfrm>
        </p:spPr>
        <p:txBody>
          <a:bodyPr lIns="187470" tIns="187470" rIns="187470" bIns="187470"/>
          <a:lstStyle/>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Okul bağı ve okula bakış açısı zayıf, olumsuz sınıf içi </a:t>
            </a:r>
            <a:r>
              <a:rPr lang="tr-TR" altLang="tr-TR" sz="2800" b="1" dirty="0" smtClean="0">
                <a:solidFill>
                  <a:schemeClr val="bg1"/>
                </a:solidFill>
                <a:cs typeface="Arial" panose="020B0604020202020204" pitchFamily="34" charset="0"/>
              </a:rPr>
              <a:t>davranışlar</a:t>
            </a:r>
            <a:endParaRPr lang="tr-TR" altLang="tr-TR" sz="2800" b="1" dirty="0">
              <a:solidFill>
                <a:schemeClr val="bg1"/>
              </a:solidFill>
              <a:cs typeface="Arial" panose="020B0604020202020204" pitchFamily="34" charset="0"/>
            </a:endParaRP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Okuldan kaçma davranışının </a:t>
            </a:r>
            <a:r>
              <a:rPr lang="tr-TR" altLang="tr-TR" sz="2800" b="1" dirty="0" smtClean="0">
                <a:solidFill>
                  <a:schemeClr val="bg1"/>
                </a:solidFill>
                <a:cs typeface="Arial" panose="020B0604020202020204" pitchFamily="34" charset="0"/>
              </a:rPr>
              <a:t>artması</a:t>
            </a:r>
            <a:endParaRPr lang="tr-TR" altLang="tr-TR" sz="2800" b="1" dirty="0">
              <a:solidFill>
                <a:schemeClr val="bg1"/>
              </a:solidFill>
              <a:cs typeface="Arial" panose="020B0604020202020204" pitchFamily="34" charset="0"/>
            </a:endParaRP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Okul yönetiminin kullananlardan oluşan </a:t>
            </a:r>
            <a:r>
              <a:rPr lang="tr-TR" altLang="tr-TR" sz="2800" b="1" dirty="0" smtClean="0">
                <a:solidFill>
                  <a:schemeClr val="bg1"/>
                </a:solidFill>
                <a:cs typeface="Arial" panose="020B0604020202020204" pitchFamily="34" charset="0"/>
              </a:rPr>
              <a:t>ağları engelleyememesi</a:t>
            </a:r>
            <a:endParaRPr lang="tr-TR" altLang="tr-TR" sz="2800" b="1" dirty="0">
              <a:solidFill>
                <a:schemeClr val="bg1"/>
              </a:solidFill>
              <a:cs typeface="Arial" panose="020B0604020202020204" pitchFamily="34" charset="0"/>
            </a:endParaRP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Disiplin sorunlarına yönelik tedbir </a:t>
            </a:r>
            <a:r>
              <a:rPr lang="tr-TR" altLang="tr-TR" sz="2800" b="1" dirty="0" smtClean="0">
                <a:solidFill>
                  <a:schemeClr val="bg1"/>
                </a:solidFill>
                <a:cs typeface="Arial" panose="020B0604020202020204" pitchFamily="34" charset="0"/>
              </a:rPr>
              <a:t>alınmaması</a:t>
            </a:r>
            <a:endParaRPr lang="tr-TR" altLang="tr-TR" sz="2800" b="1" dirty="0">
              <a:solidFill>
                <a:schemeClr val="bg1"/>
              </a:solidFill>
              <a:cs typeface="Arial" panose="020B0604020202020204" pitchFamily="34" charset="0"/>
            </a:endParaRPr>
          </a:p>
        </p:txBody>
      </p:sp>
      <p:cxnSp>
        <p:nvCxnSpPr>
          <p:cNvPr id="10" name="9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8" y="395288"/>
            <a:ext cx="88279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smtClean="0">
                <a:solidFill>
                  <a:schemeClr val="bg1"/>
                </a:solidFill>
                <a:latin typeface="Calibri" panose="020F0502020204030204" pitchFamily="34" charset="0"/>
              </a:rPr>
              <a:t>Madde Kullanımına Başlamada Yaygın Gözlenen 5 Risk Faktörü</a:t>
            </a:r>
            <a:endParaRPr lang="tr-TR" sz="2600" b="1" dirty="0">
              <a:solidFill>
                <a:schemeClr val="bg1"/>
              </a:solidFill>
              <a:latin typeface="Calibri" panose="020F0502020204030204" pitchFamily="34" charset="0"/>
            </a:endParaRPr>
          </a:p>
        </p:txBody>
      </p:sp>
      <p:sp>
        <p:nvSpPr>
          <p:cNvPr id="13" name="Rectangle 2"/>
          <p:cNvSpPr>
            <a:spLocks noGrp="1" noChangeArrowheads="1"/>
          </p:cNvSpPr>
          <p:nvPr>
            <p:ph type="title"/>
          </p:nvPr>
        </p:nvSpPr>
        <p:spPr>
          <a:xfrm>
            <a:off x="17859" y="884411"/>
            <a:ext cx="4914181" cy="1464469"/>
          </a:xfrm>
        </p:spPr>
        <p:txBody>
          <a:bodyPr/>
          <a:lstStyle/>
          <a:p>
            <a:pPr algn="l" eaLnBrk="1" hangingPunct="1">
              <a:defRPr/>
            </a:pPr>
            <a:r>
              <a:rPr lang="tr-TR" sz="3600" b="1" dirty="0">
                <a:solidFill>
                  <a:schemeClr val="bg1"/>
                </a:solidFill>
              </a:rPr>
              <a:t>	</a:t>
            </a:r>
            <a:r>
              <a:rPr lang="tr-TR" sz="3600" b="1" dirty="0" smtClean="0">
                <a:solidFill>
                  <a:schemeClr val="bg1"/>
                </a:solidFill>
              </a:rPr>
              <a:t>4. Okul Faktörü </a:t>
            </a:r>
            <a:endParaRPr lang="tr-TR" sz="3600" b="1" dirty="0">
              <a:solidFill>
                <a:schemeClr val="bg1"/>
              </a:solidFill>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1259632" y="1844824"/>
            <a:ext cx="7565975" cy="4039443"/>
          </a:xfrm>
        </p:spPr>
        <p:txBody>
          <a:bodyPr lIns="187470" tIns="187470" rIns="187470" bIns="187470">
            <a:noAutofit/>
          </a:bodyPr>
          <a:lstStyle/>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Toplumsal olarak maddeler, bağımlılık ve bağımlıya bakış</a:t>
            </a:r>
          </a:p>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Yasalar ve uygulanabilirlik</a:t>
            </a:r>
          </a:p>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Ulaşılabilirliğin kolay olduğunun algılanması</a:t>
            </a:r>
          </a:p>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Yerel yönetimler ve yatırım eksiklikleri</a:t>
            </a:r>
          </a:p>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Yoksulluk ve işsizlik</a:t>
            </a:r>
            <a:endParaRPr lang="tr-TR" altLang="tr-TR" sz="2800" b="1" dirty="0">
              <a:solidFill>
                <a:schemeClr val="bg1"/>
              </a:solidFill>
              <a:cs typeface="Arial" panose="020B0604020202020204" pitchFamily="34" charset="0"/>
            </a:endParaRPr>
          </a:p>
        </p:txBody>
      </p:sp>
      <p:cxnSp>
        <p:nvCxnSpPr>
          <p:cNvPr id="11" name="10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14 Dikdörtgen"/>
          <p:cNvSpPr>
            <a:spLocks noChangeArrowheads="1"/>
          </p:cNvSpPr>
          <p:nvPr/>
        </p:nvSpPr>
        <p:spPr bwMode="auto">
          <a:xfrm>
            <a:off x="179388" y="395288"/>
            <a:ext cx="88279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smtClean="0">
                <a:solidFill>
                  <a:schemeClr val="bg1"/>
                </a:solidFill>
                <a:latin typeface="Calibri" panose="020F0502020204030204" pitchFamily="34" charset="0"/>
              </a:rPr>
              <a:t>Madde Kullanımına Başlamada Yaygın Gözlenen 5 Risk Faktörü</a:t>
            </a:r>
            <a:endParaRPr lang="tr-TR" sz="2600" b="1" dirty="0">
              <a:solidFill>
                <a:schemeClr val="bg1"/>
              </a:solidFill>
              <a:latin typeface="Calibri" panose="020F0502020204030204" pitchFamily="34" charset="0"/>
            </a:endParaRPr>
          </a:p>
        </p:txBody>
      </p:sp>
      <p:sp>
        <p:nvSpPr>
          <p:cNvPr id="14" name="Rectangle 2"/>
          <p:cNvSpPr>
            <a:spLocks noGrp="1" noChangeArrowheads="1"/>
          </p:cNvSpPr>
          <p:nvPr>
            <p:ph type="title"/>
          </p:nvPr>
        </p:nvSpPr>
        <p:spPr>
          <a:xfrm>
            <a:off x="17859" y="884411"/>
            <a:ext cx="4986189" cy="1464469"/>
          </a:xfrm>
        </p:spPr>
        <p:txBody>
          <a:bodyPr/>
          <a:lstStyle/>
          <a:p>
            <a:pPr algn="l" eaLnBrk="1" hangingPunct="1">
              <a:defRPr/>
            </a:pPr>
            <a:r>
              <a:rPr lang="tr-TR" sz="3600" b="1" dirty="0">
                <a:solidFill>
                  <a:schemeClr val="bg1"/>
                </a:solidFill>
              </a:rPr>
              <a:t>	</a:t>
            </a:r>
            <a:r>
              <a:rPr lang="tr-TR" sz="3600" b="1" dirty="0" smtClean="0">
                <a:solidFill>
                  <a:schemeClr val="bg1"/>
                </a:solidFill>
              </a:rPr>
              <a:t>5. Çevresel </a:t>
            </a:r>
            <a:r>
              <a:rPr lang="tr-TR" sz="3600" b="1" dirty="0">
                <a:solidFill>
                  <a:schemeClr val="bg1"/>
                </a:solidFill>
              </a:rPr>
              <a:t>Faktörler </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79512" y="1916832"/>
            <a:ext cx="8860482" cy="2119945"/>
          </a:xfrm>
        </p:spPr>
        <p:txBody>
          <a:bodyPr vert="horz" wrap="square" lIns="64291" tIns="32146" rIns="64291" bIns="32146" numCol="1" anchor="t" anchorCtr="0" compatLnSpc="1">
            <a:prstTxWarp prst="textNoShape">
              <a:avLst/>
            </a:prstTxWarp>
          </a:bodyPr>
          <a:lstStyle/>
          <a:p>
            <a:r>
              <a:rPr lang="tr-TR" altLang="tr-TR" sz="7200" b="1" dirty="0" smtClean="0">
                <a:solidFill>
                  <a:schemeClr val="bg1"/>
                </a:solidFill>
                <a:cs typeface="Andalus" pitchFamily="18" charset="-78"/>
              </a:rPr>
              <a:t>Bağımlılık Yapıcı  Maddeler Nelerdir?</a:t>
            </a:r>
            <a:endParaRPr lang="tr-TR" sz="7200" b="1" dirty="0" smtClean="0">
              <a:solidFill>
                <a:schemeClr val="bg1"/>
              </a:solidFill>
              <a:cs typeface="Andalus" pitchFamily="18" charset="-78"/>
            </a:endParaRPr>
          </a:p>
        </p:txBody>
      </p:sp>
      <p:cxnSp>
        <p:nvCxnSpPr>
          <p:cNvPr id="4"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3924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Ana Hatlarıyla Bir Bağımlının Yaşadıkları…</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3447098"/>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Her </a:t>
            </a:r>
            <a:r>
              <a:rPr lang="tr-TR" sz="2800" b="1" dirty="0">
                <a:solidFill>
                  <a:schemeClr val="bg1"/>
                </a:solidFill>
                <a:latin typeface="+mn-lt"/>
              </a:rPr>
              <a:t>durum ve koşulda maddeyi almak için engellenemeyen bir arzu ve istek duyar.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Madde </a:t>
            </a:r>
            <a:r>
              <a:rPr lang="tr-TR" sz="2800" b="1" dirty="0">
                <a:solidFill>
                  <a:schemeClr val="bg1"/>
                </a:solidFill>
                <a:latin typeface="+mn-lt"/>
              </a:rPr>
              <a:t>kullanımına ara verdiğinde yoksunluk belirtileri yaşar.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Zamanla </a:t>
            </a:r>
            <a:r>
              <a:rPr lang="tr-TR" sz="2800" b="1" dirty="0">
                <a:solidFill>
                  <a:schemeClr val="bg1"/>
                </a:solidFill>
                <a:latin typeface="+mn-lt"/>
              </a:rPr>
              <a:t>madde kullanımını ve dozunu arttırır.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Zamanının </a:t>
            </a:r>
            <a:r>
              <a:rPr lang="tr-TR" sz="2800" b="1" dirty="0">
                <a:solidFill>
                  <a:schemeClr val="bg1"/>
                </a:solidFill>
                <a:latin typeface="+mn-lt"/>
              </a:rPr>
              <a:t>büyük bir dilimini madde arayarak geçirir.</a:t>
            </a:r>
          </a:p>
        </p:txBody>
      </p:sp>
    </p:spTree>
    <p:extLst>
      <p:ext uri="{BB962C8B-B14F-4D97-AF65-F5344CB8AC3E}">
        <p14:creationId xmlns:p14="http://schemas.microsoft.com/office/powerpoint/2010/main" val="19487176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body" idx="4294967295"/>
          </p:nvPr>
        </p:nvSpPr>
        <p:spPr bwMode="auto">
          <a:xfrm>
            <a:off x="1712218" y="1196752"/>
            <a:ext cx="2571750" cy="1080120"/>
          </a:xfrm>
          <a:prstGeom prst="rect">
            <a:avLst/>
          </a:prstGeom>
          <a:noFill/>
          <a:ln>
            <a:miter lim="800000"/>
            <a:headEnd/>
            <a:tailEnd/>
          </a:ln>
        </p:spPr>
        <p:txBody>
          <a:bodyPr lIns="91435" tIns="45718" rIns="91435" bIns="45718"/>
          <a:lstStyle/>
          <a:p>
            <a:pPr eaLnBrk="1" hangingPunct="1"/>
            <a:r>
              <a:rPr lang="tr-TR" altLang="tr-TR" sz="2800" b="1" dirty="0" smtClean="0">
                <a:solidFill>
                  <a:schemeClr val="bg1"/>
                </a:solidFill>
                <a:cs typeface="Times New Roman" pitchFamily="18" charset="0"/>
              </a:rPr>
              <a:t>Tütün</a:t>
            </a:r>
          </a:p>
          <a:p>
            <a:pPr eaLnBrk="1" hangingPunct="1"/>
            <a:r>
              <a:rPr lang="tr-TR" altLang="tr-TR" sz="2800" b="1" dirty="0" smtClean="0">
                <a:solidFill>
                  <a:schemeClr val="bg1"/>
                </a:solidFill>
                <a:cs typeface="Times New Roman" pitchFamily="18" charset="0"/>
              </a:rPr>
              <a:t>Alkol</a:t>
            </a:r>
          </a:p>
        </p:txBody>
      </p:sp>
      <p:sp>
        <p:nvSpPr>
          <p:cNvPr id="113667" name="Rectangle 3"/>
          <p:cNvSpPr>
            <a:spLocks noChangeArrowheads="1"/>
          </p:cNvSpPr>
          <p:nvPr/>
        </p:nvSpPr>
        <p:spPr bwMode="auto">
          <a:xfrm>
            <a:off x="2771800" y="2492896"/>
            <a:ext cx="3320206" cy="3209106"/>
          </a:xfrm>
          <a:prstGeom prst="rect">
            <a:avLst/>
          </a:prstGeom>
          <a:noFill/>
          <a:ln w="9525">
            <a:noFill/>
            <a:miter lim="800000"/>
            <a:headEnd/>
            <a:tailEnd/>
          </a:ln>
          <a:effectLst/>
        </p:spPr>
        <p:txBody>
          <a:bodyPr lIns="91435" tIns="45718" rIns="91435" bIns="45718"/>
          <a:lstStyle/>
          <a:p>
            <a:pPr marL="342882" indent="-342882">
              <a:spcBef>
                <a:spcPct val="20000"/>
              </a:spcBef>
              <a:defRPr/>
            </a:pPr>
            <a:r>
              <a:rPr lang="tr-TR" sz="2800" b="1" u="sng" dirty="0">
                <a:solidFill>
                  <a:schemeClr val="bg1"/>
                </a:solidFill>
                <a:latin typeface="+mn-lt"/>
                <a:cs typeface="Times New Roman" pitchFamily="18" charset="0"/>
              </a:rPr>
              <a:t>Uyaranlar</a:t>
            </a:r>
          </a:p>
          <a:p>
            <a:pPr marL="800059" lvl="1" indent="-342882">
              <a:spcBef>
                <a:spcPct val="20000"/>
              </a:spcBef>
              <a:buFont typeface="Arial" charset="0"/>
              <a:buChar char="•"/>
              <a:defRPr/>
            </a:pPr>
            <a:r>
              <a:rPr lang="tr-TR" sz="2800" b="1" dirty="0">
                <a:solidFill>
                  <a:schemeClr val="bg1"/>
                </a:solidFill>
                <a:latin typeface="+mn-lt"/>
                <a:cs typeface="Times New Roman" pitchFamily="18" charset="0"/>
              </a:rPr>
              <a:t>Kokain</a:t>
            </a:r>
          </a:p>
          <a:p>
            <a:pPr marL="800059" lvl="1" indent="-342882">
              <a:spcBef>
                <a:spcPct val="20000"/>
              </a:spcBef>
              <a:buFont typeface="Arial" charset="0"/>
              <a:buChar char="•"/>
              <a:defRPr/>
            </a:pPr>
            <a:r>
              <a:rPr lang="tr-TR" sz="2800" b="1" dirty="0" err="1">
                <a:solidFill>
                  <a:schemeClr val="bg1"/>
                </a:solidFill>
                <a:latin typeface="+mn-lt"/>
                <a:cs typeface="Times New Roman" pitchFamily="18" charset="0"/>
              </a:rPr>
              <a:t>Crack</a:t>
            </a:r>
            <a:endParaRPr lang="tr-TR" sz="2800" b="1" dirty="0">
              <a:solidFill>
                <a:schemeClr val="bg1"/>
              </a:solidFill>
              <a:latin typeface="+mn-lt"/>
              <a:cs typeface="Times New Roman" pitchFamily="18" charset="0"/>
            </a:endParaRPr>
          </a:p>
          <a:p>
            <a:pPr marL="800059" lvl="1" indent="-342882">
              <a:lnSpc>
                <a:spcPct val="90000"/>
              </a:lnSpc>
              <a:spcBef>
                <a:spcPct val="20000"/>
              </a:spcBef>
              <a:buFont typeface="Arial" charset="0"/>
              <a:buChar char="•"/>
              <a:defRPr/>
            </a:pPr>
            <a:r>
              <a:rPr lang="tr-TR" sz="2800" b="1" dirty="0">
                <a:solidFill>
                  <a:schemeClr val="bg1"/>
                </a:solidFill>
                <a:latin typeface="+mn-lt"/>
                <a:cs typeface="Times New Roman" pitchFamily="18" charset="0"/>
              </a:rPr>
              <a:t>Amfetamin</a:t>
            </a:r>
          </a:p>
          <a:p>
            <a:pPr marL="800059" lvl="1" indent="-342882">
              <a:lnSpc>
                <a:spcPct val="90000"/>
              </a:lnSpc>
              <a:spcBef>
                <a:spcPct val="20000"/>
              </a:spcBef>
              <a:buFont typeface="Arial" charset="0"/>
              <a:buChar char="•"/>
              <a:defRPr/>
            </a:pPr>
            <a:r>
              <a:rPr lang="tr-TR" sz="2800" b="1" dirty="0" err="1">
                <a:solidFill>
                  <a:schemeClr val="bg1"/>
                </a:solidFill>
                <a:latin typeface="+mn-lt"/>
                <a:cs typeface="Times New Roman" pitchFamily="18" charset="0"/>
              </a:rPr>
              <a:t>Ecstasy</a:t>
            </a:r>
            <a:endParaRPr lang="tr-TR" sz="2800" b="1" dirty="0">
              <a:solidFill>
                <a:schemeClr val="bg1"/>
              </a:solidFill>
              <a:latin typeface="+mn-lt"/>
              <a:cs typeface="Times New Roman" pitchFamily="18" charset="0"/>
            </a:endParaRPr>
          </a:p>
          <a:p>
            <a:pPr marL="800059" lvl="1" indent="-342882">
              <a:lnSpc>
                <a:spcPct val="90000"/>
              </a:lnSpc>
              <a:spcBef>
                <a:spcPct val="20000"/>
              </a:spcBef>
              <a:buFont typeface="Arial" charset="0"/>
              <a:buChar char="•"/>
              <a:defRPr/>
            </a:pPr>
            <a:r>
              <a:rPr lang="tr-TR" sz="2800" b="1" dirty="0" err="1">
                <a:solidFill>
                  <a:schemeClr val="bg1"/>
                </a:solidFill>
                <a:latin typeface="+mn-lt"/>
                <a:cs typeface="Times New Roman" pitchFamily="18" charset="0"/>
              </a:rPr>
              <a:t>Metamfetamin</a:t>
            </a:r>
            <a:endParaRPr lang="tr-TR" sz="2800" b="1" dirty="0">
              <a:solidFill>
                <a:schemeClr val="bg1"/>
              </a:solidFill>
              <a:latin typeface="+mn-lt"/>
              <a:cs typeface="Times New Roman" pitchFamily="18" charset="0"/>
            </a:endParaRPr>
          </a:p>
          <a:p>
            <a:pPr marL="800059" lvl="1" indent="-342882">
              <a:lnSpc>
                <a:spcPct val="90000"/>
              </a:lnSpc>
              <a:spcBef>
                <a:spcPct val="20000"/>
              </a:spcBef>
              <a:buFont typeface="Arial" charset="0"/>
              <a:buChar char="•"/>
              <a:defRPr/>
            </a:pPr>
            <a:r>
              <a:rPr lang="tr-TR" sz="2800" b="1" dirty="0" err="1">
                <a:solidFill>
                  <a:schemeClr val="bg1"/>
                </a:solidFill>
                <a:latin typeface="+mn-lt"/>
                <a:cs typeface="Times New Roman" pitchFamily="18" charset="0"/>
              </a:rPr>
              <a:t>Captagon</a:t>
            </a:r>
            <a:endParaRPr lang="tr-TR" sz="2800" b="1" dirty="0">
              <a:solidFill>
                <a:schemeClr val="bg1"/>
              </a:solidFill>
              <a:latin typeface="+mn-lt"/>
              <a:cs typeface="Times New Roman" pitchFamily="18" charset="0"/>
            </a:endParaRPr>
          </a:p>
          <a:p>
            <a:pPr marL="342882" indent="-342882">
              <a:lnSpc>
                <a:spcPct val="90000"/>
              </a:lnSpc>
              <a:spcBef>
                <a:spcPct val="20000"/>
              </a:spcBef>
              <a:buFont typeface="Arial" charset="0"/>
              <a:buChar char="•"/>
              <a:defRPr/>
            </a:pPr>
            <a:endParaRPr lang="tr-TR" sz="2800" dirty="0">
              <a:solidFill>
                <a:schemeClr val="bg1"/>
              </a:solidFill>
              <a:latin typeface="+mn-lt"/>
              <a:cs typeface="Times New Roman" pitchFamily="18" charset="0"/>
            </a:endParaRPr>
          </a:p>
        </p:txBody>
      </p:sp>
      <p:sp>
        <p:nvSpPr>
          <p:cNvPr id="24581" name="4 Metin kutusu"/>
          <p:cNvSpPr txBox="1">
            <a:spLocks noChangeArrowheads="1"/>
          </p:cNvSpPr>
          <p:nvPr/>
        </p:nvSpPr>
        <p:spPr bwMode="auto">
          <a:xfrm>
            <a:off x="5991821" y="2523209"/>
            <a:ext cx="2984748" cy="2850007"/>
          </a:xfrm>
          <a:prstGeom prst="rect">
            <a:avLst/>
          </a:prstGeom>
          <a:noFill/>
          <a:ln w="9525">
            <a:noFill/>
            <a:miter lim="800000"/>
            <a:headEnd/>
            <a:tailEnd/>
          </a:ln>
        </p:spPr>
        <p:txBody>
          <a:bodyPr lIns="91435" tIns="45718" rIns="91435" bIns="45718">
            <a:spAutoFit/>
          </a:bodyPr>
          <a:lstStyle/>
          <a:p>
            <a:pPr marL="342882" indent="-342882">
              <a:lnSpc>
                <a:spcPct val="90000"/>
              </a:lnSpc>
              <a:spcBef>
                <a:spcPct val="20000"/>
              </a:spcBef>
              <a:defRPr/>
            </a:pPr>
            <a:r>
              <a:rPr lang="tr-TR" sz="2800" b="1" u="sng" dirty="0">
                <a:solidFill>
                  <a:schemeClr val="bg1"/>
                </a:solidFill>
                <a:latin typeface="+mn-lt"/>
                <a:cs typeface="Times New Roman" pitchFamily="18" charset="0"/>
              </a:rPr>
              <a:t>Hayal Gördürenler</a:t>
            </a:r>
          </a:p>
          <a:p>
            <a:pPr marL="342882" indent="-342882">
              <a:lnSpc>
                <a:spcPct val="90000"/>
              </a:lnSpc>
              <a:spcBef>
                <a:spcPct val="20000"/>
              </a:spcBef>
              <a:buFont typeface="Arial" charset="0"/>
              <a:buChar char="•"/>
              <a:defRPr/>
            </a:pPr>
            <a:r>
              <a:rPr lang="tr-TR" sz="2800" b="1" dirty="0">
                <a:solidFill>
                  <a:schemeClr val="bg1"/>
                </a:solidFill>
                <a:latin typeface="+mn-lt"/>
                <a:cs typeface="Times New Roman" pitchFamily="18" charset="0"/>
              </a:rPr>
              <a:t>Esrar</a:t>
            </a:r>
          </a:p>
          <a:p>
            <a:pPr marL="342882" indent="-342882">
              <a:lnSpc>
                <a:spcPct val="90000"/>
              </a:lnSpc>
              <a:spcBef>
                <a:spcPct val="20000"/>
              </a:spcBef>
              <a:buFont typeface="Arial" charset="0"/>
              <a:buChar char="•"/>
              <a:defRPr/>
            </a:pPr>
            <a:r>
              <a:rPr lang="tr-TR" sz="2800" b="1" dirty="0" smtClean="0">
                <a:solidFill>
                  <a:schemeClr val="bg1"/>
                </a:solidFill>
                <a:latin typeface="+mn-lt"/>
                <a:cs typeface="Times New Roman" pitchFamily="18" charset="0"/>
              </a:rPr>
              <a:t>LSD *</a:t>
            </a:r>
            <a:endParaRPr lang="tr-TR" sz="2800" b="1" dirty="0">
              <a:solidFill>
                <a:schemeClr val="bg1"/>
              </a:solidFill>
              <a:latin typeface="+mn-lt"/>
              <a:cs typeface="Times New Roman" pitchFamily="18" charset="0"/>
            </a:endParaRPr>
          </a:p>
          <a:p>
            <a:pPr marL="342882" indent="-342882">
              <a:lnSpc>
                <a:spcPct val="90000"/>
              </a:lnSpc>
              <a:spcBef>
                <a:spcPct val="20000"/>
              </a:spcBef>
              <a:buFont typeface="Arial" charset="0"/>
              <a:buChar char="•"/>
              <a:defRPr/>
            </a:pPr>
            <a:r>
              <a:rPr lang="tr-TR" sz="2800" b="1" dirty="0" smtClean="0">
                <a:solidFill>
                  <a:schemeClr val="bg1"/>
                </a:solidFill>
                <a:latin typeface="+mn-lt"/>
                <a:cs typeface="Times New Roman" pitchFamily="18" charset="0"/>
              </a:rPr>
              <a:t>GHB *</a:t>
            </a:r>
            <a:endParaRPr lang="tr-TR" sz="2800" b="1" dirty="0">
              <a:solidFill>
                <a:schemeClr val="bg1"/>
              </a:solidFill>
              <a:latin typeface="+mn-lt"/>
              <a:cs typeface="Times New Roman" pitchFamily="18" charset="0"/>
            </a:endParaRPr>
          </a:p>
          <a:p>
            <a:pPr marL="352710" indent="-352710">
              <a:lnSpc>
                <a:spcPct val="90000"/>
              </a:lnSpc>
              <a:spcBef>
                <a:spcPct val="20000"/>
              </a:spcBef>
              <a:buFont typeface="Arial" charset="0"/>
              <a:buChar char="•"/>
              <a:defRPr/>
            </a:pPr>
            <a:r>
              <a:rPr lang="tr-TR" sz="2800" b="1" dirty="0">
                <a:solidFill>
                  <a:schemeClr val="bg1"/>
                </a:solidFill>
                <a:latin typeface="+mn-lt"/>
                <a:cs typeface="Times New Roman" pitchFamily="18" charset="0"/>
              </a:rPr>
              <a:t>Sihirli mantarlar</a:t>
            </a:r>
          </a:p>
          <a:p>
            <a:pPr marL="352710" indent="-352710">
              <a:lnSpc>
                <a:spcPct val="90000"/>
              </a:lnSpc>
              <a:spcBef>
                <a:spcPct val="20000"/>
              </a:spcBef>
              <a:buFont typeface="Arial" charset="0"/>
              <a:buChar char="•"/>
              <a:defRPr/>
            </a:pPr>
            <a:r>
              <a:rPr lang="tr-TR" sz="2800" b="1" dirty="0" err="1">
                <a:solidFill>
                  <a:schemeClr val="bg1"/>
                </a:solidFill>
                <a:latin typeface="+mn-lt"/>
                <a:cs typeface="Times New Roman" pitchFamily="18" charset="0"/>
              </a:rPr>
              <a:t>Herbal</a:t>
            </a:r>
            <a:r>
              <a:rPr lang="tr-TR" sz="2800" b="1" dirty="0">
                <a:solidFill>
                  <a:schemeClr val="bg1"/>
                </a:solidFill>
                <a:latin typeface="+mn-lt"/>
                <a:cs typeface="Times New Roman" pitchFamily="18" charset="0"/>
              </a:rPr>
              <a:t> </a:t>
            </a:r>
            <a:r>
              <a:rPr lang="tr-TR" sz="2800" b="1" dirty="0" err="1">
                <a:solidFill>
                  <a:schemeClr val="bg1"/>
                </a:solidFill>
                <a:latin typeface="+mn-lt"/>
                <a:cs typeface="Times New Roman" pitchFamily="18" charset="0"/>
              </a:rPr>
              <a:t>spices</a:t>
            </a:r>
            <a:endParaRPr lang="tr-TR" sz="2800" b="1" dirty="0">
              <a:solidFill>
                <a:schemeClr val="bg1"/>
              </a:solidFill>
              <a:latin typeface="+mn-lt"/>
              <a:cs typeface="Times New Roman" panose="02020603050405020304" pitchFamily="18" charset="0"/>
            </a:endParaRPr>
          </a:p>
        </p:txBody>
      </p:sp>
      <p:cxnSp>
        <p:nvCxnSpPr>
          <p:cNvPr id="6" name="5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2"/>
          <p:cNvSpPr txBox="1">
            <a:spLocks/>
          </p:cNvSpPr>
          <p:nvPr/>
        </p:nvSpPr>
        <p:spPr bwMode="auto">
          <a:xfrm>
            <a:off x="272058" y="2492896"/>
            <a:ext cx="2571750" cy="3421765"/>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Tx/>
              <a:buNone/>
            </a:pPr>
            <a:r>
              <a:rPr lang="tr-TR" altLang="tr-TR" sz="2800" b="1" u="sng" dirty="0" smtClean="0">
                <a:solidFill>
                  <a:schemeClr val="bg1"/>
                </a:solidFill>
                <a:cs typeface="Times New Roman" pitchFamily="18" charset="0"/>
              </a:rPr>
              <a:t>Uyuşturanlar</a:t>
            </a:r>
          </a:p>
          <a:p>
            <a:pPr lvl="1" eaLnBrk="1" hangingPunct="1"/>
            <a:r>
              <a:rPr lang="tr-TR" altLang="tr-TR" b="1" dirty="0" smtClean="0">
                <a:solidFill>
                  <a:schemeClr val="bg1"/>
                </a:solidFill>
                <a:cs typeface="Times New Roman" pitchFamily="18" charset="0"/>
              </a:rPr>
              <a:t>Afyon</a:t>
            </a:r>
          </a:p>
          <a:p>
            <a:pPr lvl="1" eaLnBrk="1" hangingPunct="1"/>
            <a:r>
              <a:rPr lang="tr-TR" altLang="tr-TR" b="1" dirty="0" smtClean="0">
                <a:solidFill>
                  <a:schemeClr val="bg1"/>
                </a:solidFill>
                <a:cs typeface="Times New Roman" pitchFamily="18" charset="0"/>
              </a:rPr>
              <a:t>Morfin</a:t>
            </a:r>
          </a:p>
          <a:p>
            <a:pPr lvl="1" eaLnBrk="1" hangingPunct="1"/>
            <a:r>
              <a:rPr lang="tr-TR" altLang="tr-TR" b="1" dirty="0" smtClean="0">
                <a:solidFill>
                  <a:schemeClr val="bg1"/>
                </a:solidFill>
                <a:cs typeface="Times New Roman" pitchFamily="18" charset="0"/>
              </a:rPr>
              <a:t>Eroin</a:t>
            </a:r>
          </a:p>
          <a:p>
            <a:pPr lvl="1" eaLnBrk="1" hangingPunct="1"/>
            <a:r>
              <a:rPr lang="tr-TR" altLang="tr-TR" b="1" dirty="0" err="1" smtClean="0">
                <a:solidFill>
                  <a:schemeClr val="bg1"/>
                </a:solidFill>
                <a:cs typeface="Times New Roman" pitchFamily="18" charset="0"/>
              </a:rPr>
              <a:t>Metadon</a:t>
            </a:r>
            <a:endParaRPr lang="tr-TR" altLang="tr-TR" b="1" dirty="0" smtClean="0">
              <a:solidFill>
                <a:schemeClr val="bg1"/>
              </a:solidFill>
              <a:cs typeface="Times New Roman" pitchFamily="18" charset="0"/>
            </a:endParaRPr>
          </a:p>
          <a:p>
            <a:pPr lvl="1" eaLnBrk="1" hangingPunct="1"/>
            <a:r>
              <a:rPr lang="tr-TR" altLang="tr-TR" b="1" dirty="0" smtClean="0">
                <a:solidFill>
                  <a:schemeClr val="bg1"/>
                </a:solidFill>
                <a:cs typeface="Times New Roman" pitchFamily="18" charset="0"/>
              </a:rPr>
              <a:t>Kodein</a:t>
            </a:r>
          </a:p>
        </p:txBody>
      </p:sp>
      <p:cxnSp>
        <p:nvCxnSpPr>
          <p:cNvPr id="13"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14 Dikdörtgen"/>
          <p:cNvSpPr>
            <a:spLocks noChangeArrowheads="1"/>
          </p:cNvSpPr>
          <p:nvPr/>
        </p:nvSpPr>
        <p:spPr bwMode="auto">
          <a:xfrm>
            <a:off x="179388" y="395288"/>
            <a:ext cx="4161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Bağımlılık Yapan Maddeler</a:t>
            </a:r>
            <a:endParaRPr lang="tr-TR" sz="2800" b="1" dirty="0">
              <a:solidFill>
                <a:schemeClr val="bg1"/>
              </a:solidFill>
              <a:latin typeface="Calibri" panose="020F0502020204030204" pitchFamily="34" charset="0"/>
            </a:endParaRPr>
          </a:p>
        </p:txBody>
      </p:sp>
      <p:sp>
        <p:nvSpPr>
          <p:cNvPr id="15" name="14 Metin kutusu"/>
          <p:cNvSpPr txBox="1"/>
          <p:nvPr/>
        </p:nvSpPr>
        <p:spPr>
          <a:xfrm>
            <a:off x="142844" y="6000768"/>
            <a:ext cx="8858312" cy="492443"/>
          </a:xfrm>
          <a:prstGeom prst="rect">
            <a:avLst/>
          </a:prstGeom>
          <a:noFill/>
        </p:spPr>
        <p:txBody>
          <a:bodyPr wrap="square" rtlCol="0">
            <a:spAutoFit/>
          </a:bodyPr>
          <a:lstStyle/>
          <a:p>
            <a:r>
              <a:rPr lang="tr-TR" sz="2600" b="1" dirty="0" smtClean="0">
                <a:solidFill>
                  <a:schemeClr val="bg1"/>
                </a:solidFill>
                <a:latin typeface="+mj-lt"/>
              </a:rPr>
              <a:t>* LSD : </a:t>
            </a:r>
            <a:r>
              <a:rPr lang="tr-TR" sz="2600" b="1" dirty="0" err="1" smtClean="0">
                <a:solidFill>
                  <a:schemeClr val="bg1"/>
                </a:solidFill>
                <a:latin typeface="+mj-lt"/>
              </a:rPr>
              <a:t>Liserjik</a:t>
            </a:r>
            <a:r>
              <a:rPr lang="tr-TR" sz="2600" b="1" dirty="0" smtClean="0">
                <a:solidFill>
                  <a:schemeClr val="bg1"/>
                </a:solidFill>
                <a:latin typeface="+mj-lt"/>
              </a:rPr>
              <a:t> asit </a:t>
            </a:r>
            <a:r>
              <a:rPr lang="tr-TR" sz="2600" b="1" dirty="0" err="1" smtClean="0">
                <a:solidFill>
                  <a:schemeClr val="bg1"/>
                </a:solidFill>
                <a:latin typeface="+mj-lt"/>
              </a:rPr>
              <a:t>dietilamid</a:t>
            </a:r>
            <a:r>
              <a:rPr lang="tr-TR" sz="2600" b="1" dirty="0" smtClean="0">
                <a:solidFill>
                  <a:schemeClr val="bg1"/>
                </a:solidFill>
                <a:latin typeface="+mj-lt"/>
              </a:rPr>
              <a:t>, * GHB : Gamma </a:t>
            </a:r>
            <a:r>
              <a:rPr lang="tr-TR" sz="2600" b="1" dirty="0" err="1" smtClean="0">
                <a:solidFill>
                  <a:schemeClr val="bg1"/>
                </a:solidFill>
                <a:latin typeface="+mj-lt"/>
              </a:rPr>
              <a:t>Hidroksi</a:t>
            </a:r>
            <a:r>
              <a:rPr lang="tr-TR" sz="2600" b="1" dirty="0" smtClean="0">
                <a:solidFill>
                  <a:schemeClr val="bg1"/>
                </a:solidFill>
                <a:latin typeface="+mj-lt"/>
              </a:rPr>
              <a:t> </a:t>
            </a:r>
            <a:r>
              <a:rPr lang="tr-TR" sz="2600" b="1" dirty="0" err="1" smtClean="0">
                <a:solidFill>
                  <a:schemeClr val="bg1"/>
                </a:solidFill>
                <a:latin typeface="+mj-lt"/>
              </a:rPr>
              <a:t>Bütirat</a:t>
            </a:r>
            <a:endParaRPr lang="tr-TR" sz="2600" b="1"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79512" y="1754122"/>
            <a:ext cx="8860482" cy="3349757"/>
          </a:xfrm>
        </p:spPr>
        <p:txBody>
          <a:bodyPr vert="horz" wrap="square" lIns="64291" tIns="32146" rIns="64291" bIns="32146" numCol="1" anchor="t" anchorCtr="0" compatLnSpc="1">
            <a:prstTxWarp prst="textNoShape">
              <a:avLst/>
            </a:prstTxWarp>
          </a:bodyPr>
          <a:lstStyle/>
          <a:p>
            <a:r>
              <a:rPr lang="tr-TR" altLang="tr-TR" sz="7200" b="1" dirty="0">
                <a:solidFill>
                  <a:schemeClr val="bg1"/>
                </a:solidFill>
                <a:cs typeface="Andalus" pitchFamily="18" charset="-78"/>
              </a:rPr>
              <a:t>Gencin Madde Kullanım Davranışı </a:t>
            </a:r>
            <a:br>
              <a:rPr lang="tr-TR" altLang="tr-TR" sz="7200" b="1" dirty="0">
                <a:solidFill>
                  <a:schemeClr val="bg1"/>
                </a:solidFill>
                <a:cs typeface="Andalus" pitchFamily="18" charset="-78"/>
              </a:rPr>
            </a:br>
            <a:r>
              <a:rPr lang="tr-TR" altLang="tr-TR" sz="7200" b="1" dirty="0">
                <a:solidFill>
                  <a:schemeClr val="bg1"/>
                </a:solidFill>
                <a:cs typeface="Andalus" pitchFamily="18" charset="-78"/>
              </a:rPr>
              <a:t>Nasıl Anlaşılabilir?</a:t>
            </a:r>
            <a:endParaRPr lang="tr-TR" sz="7200" b="1" dirty="0">
              <a:solidFill>
                <a:schemeClr val="bg1"/>
              </a:solidFill>
              <a:cs typeface="Andalus" pitchFamily="18" charset="-78"/>
            </a:endParaRPr>
          </a:p>
        </p:txBody>
      </p:sp>
      <p:cxnSp>
        <p:nvCxnSpPr>
          <p:cNvPr id="4"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6087" y="980728"/>
            <a:ext cx="8860482" cy="1036960"/>
          </a:xfrm>
        </p:spPr>
        <p:txBody>
          <a:bodyPr/>
          <a:lstStyle/>
          <a:p>
            <a:pPr>
              <a:defRPr/>
            </a:pPr>
            <a:r>
              <a:rPr lang="tr-TR" sz="3600" b="1" dirty="0" smtClean="0">
                <a:solidFill>
                  <a:schemeClr val="bg1"/>
                </a:solidFill>
                <a:latin typeface="+mn-lt"/>
                <a:cs typeface="Andalus" pitchFamily="18" charset="-78"/>
              </a:rPr>
              <a:t>Önemseyin…</a:t>
            </a:r>
          </a:p>
        </p:txBody>
      </p:sp>
      <p:sp>
        <p:nvSpPr>
          <p:cNvPr id="31747" name="İçerik Yer Tutucusu 2"/>
          <p:cNvSpPr>
            <a:spLocks noGrp="1"/>
          </p:cNvSpPr>
          <p:nvPr>
            <p:ph idx="1"/>
          </p:nvPr>
        </p:nvSpPr>
        <p:spPr>
          <a:xfrm>
            <a:off x="457647" y="1700808"/>
            <a:ext cx="8468693" cy="4268525"/>
          </a:xfrm>
        </p:spPr>
        <p:txBody>
          <a:bodyPr/>
          <a:lstStyle/>
          <a:p>
            <a:pPr>
              <a:lnSpc>
                <a:spcPct val="150000"/>
              </a:lnSpc>
              <a:buFont typeface="Wingdings" pitchFamily="2" charset="2"/>
              <a:buChar char="§"/>
            </a:pPr>
            <a:r>
              <a:rPr lang="tr-TR" sz="2800" b="1" dirty="0" smtClean="0">
                <a:solidFill>
                  <a:schemeClr val="bg1"/>
                </a:solidFill>
                <a:cs typeface="Andalus" pitchFamily="18" charset="-78"/>
              </a:rPr>
              <a:t>Hislerinizi ve önsezilerinizi dikkate alın.</a:t>
            </a:r>
          </a:p>
          <a:p>
            <a:pPr>
              <a:lnSpc>
                <a:spcPct val="150000"/>
              </a:lnSpc>
              <a:buFont typeface="Wingdings" pitchFamily="2" charset="2"/>
              <a:buChar char="§"/>
            </a:pPr>
            <a:r>
              <a:rPr lang="tr-TR" sz="2800" b="1" dirty="0" smtClean="0">
                <a:solidFill>
                  <a:schemeClr val="bg1"/>
                </a:solidFill>
                <a:cs typeface="Andalus" pitchFamily="18" charset="-78"/>
              </a:rPr>
              <a:t>İnsanların kafasını karıştıran üç hususu dikkatle değerlendirin:</a:t>
            </a:r>
          </a:p>
          <a:p>
            <a:pPr lvl="2">
              <a:lnSpc>
                <a:spcPct val="150000"/>
              </a:lnSpc>
              <a:buFont typeface="Wingdings" pitchFamily="2" charset="2"/>
              <a:buChar char="§"/>
            </a:pPr>
            <a:r>
              <a:rPr lang="tr-TR" b="1" dirty="0" smtClean="0">
                <a:solidFill>
                  <a:schemeClr val="bg1"/>
                </a:solidFill>
                <a:cs typeface="Andalus" pitchFamily="18" charset="-78"/>
              </a:rPr>
              <a:t>Güven duyma ve güven duyulma</a:t>
            </a:r>
          </a:p>
          <a:p>
            <a:pPr lvl="2">
              <a:lnSpc>
                <a:spcPct val="150000"/>
              </a:lnSpc>
              <a:buFont typeface="Wingdings" pitchFamily="2" charset="2"/>
              <a:buChar char="§"/>
            </a:pPr>
            <a:r>
              <a:rPr lang="tr-TR" b="1" dirty="0" smtClean="0">
                <a:solidFill>
                  <a:schemeClr val="bg1"/>
                </a:solidFill>
                <a:cs typeface="Andalus" pitchFamily="18" charset="-78"/>
              </a:rPr>
              <a:t>Özel hayat</a:t>
            </a:r>
          </a:p>
          <a:p>
            <a:pPr lvl="2">
              <a:lnSpc>
                <a:spcPct val="150000"/>
              </a:lnSpc>
              <a:buFont typeface="Wingdings" pitchFamily="2" charset="2"/>
              <a:buChar char="§"/>
            </a:pPr>
            <a:r>
              <a:rPr lang="tr-TR" b="1" dirty="0" smtClean="0">
                <a:solidFill>
                  <a:schemeClr val="bg1"/>
                </a:solidFill>
                <a:cs typeface="Andalus" pitchFamily="18" charset="-78"/>
              </a:rPr>
              <a:t>Otonomi (özgür olma, kendi kendini yönetme)</a:t>
            </a:r>
          </a:p>
        </p:txBody>
      </p:sp>
      <p:cxnSp>
        <p:nvCxnSpPr>
          <p:cNvPr id="4"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6087" y="1024682"/>
            <a:ext cx="8860482" cy="1036960"/>
          </a:xfrm>
        </p:spPr>
        <p:txBody>
          <a:bodyPr/>
          <a:lstStyle/>
          <a:p>
            <a:r>
              <a:rPr lang="tr-TR" sz="3600" b="1" dirty="0" smtClean="0">
                <a:solidFill>
                  <a:schemeClr val="bg1"/>
                </a:solidFill>
                <a:cs typeface="Andalus" pitchFamily="18" charset="-78"/>
              </a:rPr>
              <a:t>İlk Adım…</a:t>
            </a:r>
          </a:p>
        </p:txBody>
      </p:sp>
      <p:sp>
        <p:nvSpPr>
          <p:cNvPr id="11267" name="İçerik Yer Tutucusu 2"/>
          <p:cNvSpPr>
            <a:spLocks noGrp="1"/>
          </p:cNvSpPr>
          <p:nvPr>
            <p:ph idx="1"/>
          </p:nvPr>
        </p:nvSpPr>
        <p:spPr>
          <a:xfrm>
            <a:off x="457647" y="2061642"/>
            <a:ext cx="8468693" cy="3543969"/>
          </a:xfrm>
        </p:spPr>
        <p:txBody>
          <a:bodyPr/>
          <a:lstStyle/>
          <a:p>
            <a:pPr>
              <a:spcBef>
                <a:spcPts val="1200"/>
              </a:spcBef>
              <a:spcAft>
                <a:spcPts val="1200"/>
              </a:spcAft>
              <a:buFont typeface="Wingdings" pitchFamily="2" charset="2"/>
              <a:buChar char="§"/>
            </a:pPr>
            <a:r>
              <a:rPr lang="tr-TR" altLang="tr-TR" sz="2800" b="1" dirty="0" smtClean="0">
                <a:solidFill>
                  <a:schemeClr val="bg1"/>
                </a:solidFill>
                <a:cs typeface="Andalus" pitchFamily="18" charset="-78"/>
              </a:rPr>
              <a:t>Gençle </a:t>
            </a:r>
            <a:r>
              <a:rPr lang="tr-TR" altLang="tr-TR" sz="2800" b="1" dirty="0">
                <a:solidFill>
                  <a:schemeClr val="bg1"/>
                </a:solidFill>
                <a:cs typeface="Andalus" pitchFamily="18" charset="-78"/>
              </a:rPr>
              <a:t>ve sosyal çevresiyle doğru bir iletişim kurun.</a:t>
            </a:r>
          </a:p>
          <a:p>
            <a:pPr>
              <a:spcBef>
                <a:spcPts val="1200"/>
              </a:spcBef>
              <a:spcAft>
                <a:spcPts val="1200"/>
              </a:spcAft>
              <a:buFont typeface="Wingdings" pitchFamily="2" charset="2"/>
              <a:buChar char="§"/>
            </a:pPr>
            <a:r>
              <a:rPr lang="tr-TR" altLang="tr-TR" sz="2800" b="1" dirty="0">
                <a:solidFill>
                  <a:schemeClr val="bg1"/>
                </a:solidFill>
                <a:cs typeface="Andalus" pitchFamily="18" charset="-78"/>
              </a:rPr>
              <a:t>Madde kullanımı konusunda gencin yanlış yola girmesini engellemeyi temel amaç edinin.</a:t>
            </a:r>
          </a:p>
          <a:p>
            <a:pPr>
              <a:spcBef>
                <a:spcPts val="1200"/>
              </a:spcBef>
              <a:spcAft>
                <a:spcPts val="1200"/>
              </a:spcAft>
              <a:buFont typeface="Wingdings" pitchFamily="2" charset="2"/>
              <a:buChar char="§"/>
            </a:pPr>
            <a:r>
              <a:rPr lang="tr-TR" altLang="tr-TR" sz="2800" b="1" dirty="0">
                <a:solidFill>
                  <a:schemeClr val="bg1"/>
                </a:solidFill>
                <a:cs typeface="Andalus" pitchFamily="18" charset="-78"/>
              </a:rPr>
              <a:t>Fiziksel değişimleri öğrenip gözlemleyin.</a:t>
            </a:r>
          </a:p>
        </p:txBody>
      </p:sp>
      <p:cxnSp>
        <p:nvCxnSpPr>
          <p:cNvPr id="4"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İçerik Yer Tutucusu 2"/>
          <p:cNvSpPr>
            <a:spLocks noGrp="1"/>
          </p:cNvSpPr>
          <p:nvPr>
            <p:ph idx="1"/>
          </p:nvPr>
        </p:nvSpPr>
        <p:spPr>
          <a:xfrm>
            <a:off x="615850" y="2346176"/>
            <a:ext cx="8132614" cy="3747120"/>
          </a:xfrm>
        </p:spPr>
        <p:txBody>
          <a:bodyPr/>
          <a:lstStyle/>
          <a:p>
            <a:pPr marL="342900" lvl="2" indent="-342900">
              <a:spcBef>
                <a:spcPts val="600"/>
              </a:spcBef>
              <a:spcAft>
                <a:spcPts val="1200"/>
              </a:spcAft>
              <a:buSzPct val="70000"/>
              <a:buFont typeface="Wingdings" pitchFamily="2" charset="2"/>
              <a:buChar char="§"/>
            </a:pPr>
            <a:r>
              <a:rPr lang="tr-TR" sz="2600" b="1" dirty="0" smtClean="0">
                <a:solidFill>
                  <a:schemeClr val="bg1"/>
                </a:solidFill>
                <a:cs typeface="Andalus" pitchFamily="18" charset="-78"/>
              </a:rPr>
              <a:t>Kişisel görünüm</a:t>
            </a:r>
          </a:p>
          <a:p>
            <a:pPr marL="342900" lvl="2" indent="-342900">
              <a:spcBef>
                <a:spcPts val="600"/>
              </a:spcBef>
              <a:spcAft>
                <a:spcPts val="1200"/>
              </a:spcAft>
              <a:buSzPct val="70000"/>
              <a:buFont typeface="Wingdings" pitchFamily="2" charset="2"/>
              <a:buChar char="§"/>
            </a:pPr>
            <a:r>
              <a:rPr lang="tr-TR" sz="2600" b="1" dirty="0" smtClean="0">
                <a:solidFill>
                  <a:schemeClr val="bg1"/>
                </a:solidFill>
                <a:cs typeface="Andalus" pitchFamily="18" charset="-78"/>
              </a:rPr>
              <a:t>Sağlıkla ilgili gözlenebilecek durumlar</a:t>
            </a:r>
          </a:p>
          <a:p>
            <a:pPr marL="342900" lvl="2" indent="-342900">
              <a:spcBef>
                <a:spcPts val="600"/>
              </a:spcBef>
              <a:spcAft>
                <a:spcPts val="1200"/>
              </a:spcAft>
              <a:buSzPct val="70000"/>
              <a:buFont typeface="Wingdings" pitchFamily="2" charset="2"/>
              <a:buChar char="§"/>
            </a:pPr>
            <a:r>
              <a:rPr lang="tr-TR" sz="2600" b="1" dirty="0" smtClean="0">
                <a:solidFill>
                  <a:schemeClr val="bg1"/>
                </a:solidFill>
                <a:cs typeface="Andalus" pitchFamily="18" charset="-78"/>
              </a:rPr>
              <a:t>Kişisel alışkanlıklar ya da eylemler</a:t>
            </a:r>
          </a:p>
          <a:p>
            <a:pPr marL="342900" lvl="2" indent="-342900">
              <a:spcBef>
                <a:spcPts val="600"/>
              </a:spcBef>
              <a:spcAft>
                <a:spcPts val="1200"/>
              </a:spcAft>
              <a:buSzPct val="70000"/>
              <a:buFont typeface="Wingdings" pitchFamily="2" charset="2"/>
              <a:buChar char="§"/>
            </a:pPr>
            <a:r>
              <a:rPr lang="tr-TR" sz="2600" b="1" dirty="0" smtClean="0">
                <a:solidFill>
                  <a:schemeClr val="bg1"/>
                </a:solidFill>
                <a:cs typeface="Andalus" pitchFamily="18" charset="-78"/>
              </a:rPr>
              <a:t>Davranışsal durumla ilgili gözlenebilecek değişimler</a:t>
            </a:r>
          </a:p>
          <a:p>
            <a:pPr marL="342900" lvl="2" indent="-342900">
              <a:spcBef>
                <a:spcPts val="600"/>
              </a:spcBef>
              <a:spcAft>
                <a:spcPts val="1200"/>
              </a:spcAft>
              <a:buSzPct val="70000"/>
              <a:buFont typeface="Wingdings" pitchFamily="2" charset="2"/>
              <a:buChar char="§"/>
            </a:pPr>
            <a:r>
              <a:rPr lang="tr-TR" sz="2600" b="1" dirty="0" smtClean="0">
                <a:solidFill>
                  <a:schemeClr val="bg1"/>
                </a:solidFill>
                <a:cs typeface="Andalus" pitchFamily="18" charset="-78"/>
              </a:rPr>
              <a:t>Okulla ilgili gözlenebilecek durumlar</a:t>
            </a:r>
          </a:p>
          <a:p>
            <a:pPr marL="342900" lvl="2" indent="-342900">
              <a:spcBef>
                <a:spcPts val="600"/>
              </a:spcBef>
              <a:spcAft>
                <a:spcPts val="1200"/>
              </a:spcAft>
              <a:buSzPct val="70000"/>
              <a:buFont typeface="Wingdings" pitchFamily="2" charset="2"/>
              <a:buChar char="§"/>
            </a:pPr>
            <a:r>
              <a:rPr lang="tr-TR" sz="2600" b="1" dirty="0" smtClean="0">
                <a:solidFill>
                  <a:schemeClr val="bg1"/>
                </a:solidFill>
                <a:cs typeface="Andalus" pitchFamily="18" charset="-78"/>
              </a:rPr>
              <a:t>Ev yaşamı ve sosyal çevresi ile ilgili durumlar</a:t>
            </a:r>
            <a:endParaRPr lang="tr-TR" sz="2600" b="1" dirty="0">
              <a:solidFill>
                <a:schemeClr val="bg1"/>
              </a:solidFill>
              <a:cs typeface="Andalus" pitchFamily="18" charset="-78"/>
            </a:endParaRPr>
          </a:p>
        </p:txBody>
      </p:sp>
      <p:sp>
        <p:nvSpPr>
          <p:cNvPr id="21508" name="Başlık 1"/>
          <p:cNvSpPr txBox="1">
            <a:spLocks/>
          </p:cNvSpPr>
          <p:nvPr/>
        </p:nvSpPr>
        <p:spPr bwMode="auto">
          <a:xfrm>
            <a:off x="167432" y="1152252"/>
            <a:ext cx="8810253" cy="908596"/>
          </a:xfrm>
          <a:prstGeom prst="rect">
            <a:avLst/>
          </a:prstGeom>
          <a:noFill/>
          <a:ln w="12700">
            <a:noFill/>
            <a:miter lim="800000"/>
            <a:headEnd/>
            <a:tailEnd/>
          </a:ln>
        </p:spPr>
        <p:txBody>
          <a:bodyPr lIns="35717" tIns="35717" rIns="35717" bIns="35717" anchor="ctr"/>
          <a:lstStyle/>
          <a:p>
            <a:pPr lvl="1" indent="-522368" algn="ctr" eaLnBrk="0" hangingPunct="0"/>
            <a:r>
              <a:rPr lang="tr-TR" sz="3600" b="1" dirty="0">
                <a:solidFill>
                  <a:schemeClr val="bg1"/>
                </a:solidFill>
                <a:latin typeface="+mj-lt"/>
                <a:ea typeface="+mj-ea"/>
                <a:cs typeface="Andalus" pitchFamily="18" charset="-78"/>
              </a:rPr>
              <a:t>Ortaya Çıkabilecek </a:t>
            </a:r>
          </a:p>
          <a:p>
            <a:pPr lvl="1" indent="-522368" algn="ctr" eaLnBrk="0" hangingPunct="0"/>
            <a:r>
              <a:rPr lang="tr-TR" sz="3600" b="1" dirty="0">
                <a:solidFill>
                  <a:schemeClr val="bg1"/>
                </a:solidFill>
                <a:latin typeface="+mj-lt"/>
                <a:ea typeface="+mj-ea"/>
                <a:cs typeface="Andalus" pitchFamily="18" charset="-78"/>
              </a:rPr>
              <a:t>Belirti, İşaret ve Değişimleri </a:t>
            </a:r>
            <a:r>
              <a:rPr lang="tr-TR" sz="3600" b="1" dirty="0" smtClean="0">
                <a:solidFill>
                  <a:schemeClr val="bg1"/>
                </a:solidFill>
                <a:latin typeface="+mj-lt"/>
                <a:ea typeface="+mj-ea"/>
                <a:cs typeface="Andalus" pitchFamily="18" charset="-78"/>
              </a:rPr>
              <a:t>Önemseyin!</a:t>
            </a:r>
            <a:endParaRPr lang="tr-TR" sz="3600" b="1" dirty="0">
              <a:solidFill>
                <a:schemeClr val="bg1"/>
              </a:solidFill>
              <a:latin typeface="+mj-lt"/>
              <a:ea typeface="+mj-ea"/>
              <a:cs typeface="Andalus" pitchFamily="18" charset="-78"/>
            </a:endParaRPr>
          </a:p>
        </p:txBody>
      </p:sp>
      <p:cxnSp>
        <p:nvCxnSpPr>
          <p:cNvPr id="4"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İçerik Yer Tutucusu 2"/>
          <p:cNvSpPr>
            <a:spLocks noGrp="1"/>
          </p:cNvSpPr>
          <p:nvPr>
            <p:ph idx="1"/>
          </p:nvPr>
        </p:nvSpPr>
        <p:spPr>
          <a:xfrm>
            <a:off x="457647" y="1789732"/>
            <a:ext cx="8228707" cy="4124929"/>
          </a:xfrm>
        </p:spPr>
        <p:txBody>
          <a:bodyPr/>
          <a:lstStyle/>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Dağınık bir görünüm ve yetersiz </a:t>
            </a:r>
            <a:r>
              <a:rPr lang="tr-TR" altLang="tr-TR" sz="2800" b="1" dirty="0">
                <a:solidFill>
                  <a:schemeClr val="bg1"/>
                </a:solidFill>
                <a:cs typeface="Andalus" pitchFamily="18" charset="-78"/>
              </a:rPr>
              <a:t>kişisel </a:t>
            </a:r>
            <a:r>
              <a:rPr lang="tr-TR" altLang="tr-TR" sz="2800" b="1" dirty="0" smtClean="0">
                <a:solidFill>
                  <a:schemeClr val="bg1"/>
                </a:solidFill>
                <a:cs typeface="Andalus" pitchFamily="18" charset="-78"/>
              </a:rPr>
              <a:t>bakım</a:t>
            </a:r>
            <a:endParaRPr lang="tr-TR" altLang="tr-TR" sz="2800" b="1" dirty="0">
              <a:solidFill>
                <a:schemeClr val="bg1"/>
              </a:solidFill>
              <a:cs typeface="Andalus" pitchFamily="18" charset="-78"/>
            </a:endParaRP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Temizliğe özen göstermeme ve dikkat etmeme</a:t>
            </a:r>
            <a:endParaRPr lang="tr-TR" altLang="tr-TR" sz="2800" b="1" dirty="0">
              <a:solidFill>
                <a:schemeClr val="bg1"/>
              </a:solidFill>
              <a:cs typeface="Andalus" pitchFamily="18" charset="-78"/>
            </a:endParaRP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Kırmızı ya da kızarmış yanaklar</a:t>
            </a:r>
            <a:r>
              <a:rPr lang="tr-TR" altLang="tr-TR" sz="2800" b="1" dirty="0">
                <a:solidFill>
                  <a:schemeClr val="bg1"/>
                </a:solidFill>
                <a:cs typeface="Andalus" pitchFamily="18" charset="-78"/>
              </a:rPr>
              <a:t>, gözler ve </a:t>
            </a:r>
            <a:r>
              <a:rPr lang="tr-TR" altLang="tr-TR" sz="2800" b="1" dirty="0" smtClean="0">
                <a:solidFill>
                  <a:schemeClr val="bg1"/>
                </a:solidFill>
                <a:cs typeface="Andalus" pitchFamily="18" charset="-78"/>
              </a:rPr>
              <a:t>yüz</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Parmaklarda </a:t>
            </a:r>
            <a:r>
              <a:rPr lang="tr-TR" altLang="tr-TR" sz="2800" b="1" dirty="0">
                <a:solidFill>
                  <a:schemeClr val="bg1"/>
                </a:solidFill>
                <a:cs typeface="Andalus" pitchFamily="18" charset="-78"/>
              </a:rPr>
              <a:t>ya da </a:t>
            </a:r>
            <a:r>
              <a:rPr lang="tr-TR" altLang="tr-TR" sz="2800" b="1" dirty="0" smtClean="0">
                <a:solidFill>
                  <a:schemeClr val="bg1"/>
                </a:solidFill>
                <a:cs typeface="Andalus" pitchFamily="18" charset="-78"/>
              </a:rPr>
              <a:t>dudaklarda </a:t>
            </a:r>
            <a:r>
              <a:rPr lang="tr-TR" altLang="tr-TR" sz="2800" b="1" dirty="0">
                <a:solidFill>
                  <a:schemeClr val="bg1"/>
                </a:solidFill>
                <a:cs typeface="Andalus" pitchFamily="18" charset="-78"/>
              </a:rPr>
              <a:t>is ya da yanıklar (eklemlerden aşağıya yanma</a:t>
            </a:r>
            <a:r>
              <a:rPr lang="tr-TR" altLang="tr-TR" sz="2800" b="1" dirty="0" smtClean="0">
                <a:solidFill>
                  <a:schemeClr val="bg1"/>
                </a:solidFill>
                <a:cs typeface="Andalus" pitchFamily="18" charset="-78"/>
              </a:rPr>
              <a:t>)</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Kol </a:t>
            </a:r>
            <a:r>
              <a:rPr lang="tr-TR" altLang="tr-TR" sz="2800" b="1" dirty="0">
                <a:solidFill>
                  <a:schemeClr val="bg1"/>
                </a:solidFill>
                <a:cs typeface="Andalus" pitchFamily="18" charset="-78"/>
              </a:rPr>
              <a:t>ya da bacaklarında çeşitli izlerin varlığı </a:t>
            </a:r>
            <a:r>
              <a:rPr lang="tr-TR" altLang="tr-TR" sz="2800" b="1" dirty="0" smtClean="0">
                <a:solidFill>
                  <a:schemeClr val="bg1"/>
                </a:solidFill>
                <a:cs typeface="Andalus" pitchFamily="18" charset="-78"/>
              </a:rPr>
              <a:t>(</a:t>
            </a:r>
            <a:r>
              <a:rPr lang="tr-TR" altLang="tr-TR" sz="2800" b="1" dirty="0">
                <a:solidFill>
                  <a:schemeClr val="bg1"/>
                </a:solidFill>
                <a:cs typeface="Andalus" pitchFamily="18" charset="-78"/>
              </a:rPr>
              <a:t>ya da bu izleri </a:t>
            </a:r>
            <a:r>
              <a:rPr lang="tr-TR" altLang="tr-TR" sz="2800" b="1" dirty="0" smtClean="0">
                <a:solidFill>
                  <a:schemeClr val="bg1"/>
                </a:solidFill>
                <a:cs typeface="Andalus" pitchFamily="18" charset="-78"/>
              </a:rPr>
              <a:t>gizlemek için sıcak </a:t>
            </a:r>
            <a:r>
              <a:rPr lang="tr-TR" altLang="tr-TR" sz="2800" b="1" dirty="0">
                <a:solidFill>
                  <a:schemeClr val="bg1"/>
                </a:solidFill>
                <a:cs typeface="Andalus" pitchFamily="18" charset="-78"/>
              </a:rPr>
              <a:t>havada bile uzun kollu </a:t>
            </a:r>
            <a:r>
              <a:rPr lang="tr-TR" altLang="tr-TR" sz="2800" b="1" dirty="0" smtClean="0">
                <a:solidFill>
                  <a:schemeClr val="bg1"/>
                </a:solidFill>
                <a:cs typeface="Andalus" pitchFamily="18" charset="-78"/>
              </a:rPr>
              <a:t>kıyafetlerle dolaşma)</a:t>
            </a: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Başlık 1"/>
          <p:cNvSpPr txBox="1">
            <a:spLocks/>
          </p:cNvSpPr>
          <p:nvPr/>
        </p:nvSpPr>
        <p:spPr bwMode="auto">
          <a:xfrm>
            <a:off x="177021" y="1052736"/>
            <a:ext cx="8799548" cy="52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smtClean="0">
                <a:solidFill>
                  <a:schemeClr val="bg1"/>
                </a:solidFill>
                <a:latin typeface="+mj-lt"/>
                <a:ea typeface="+mj-ea"/>
                <a:cs typeface="Andalus" pitchFamily="18" charset="-78"/>
              </a:rPr>
              <a:t>1. Kişisel Görünüm</a:t>
            </a:r>
            <a:endParaRPr lang="tr-TR" altLang="tr-TR" sz="3600" b="1" kern="1200" dirty="0">
              <a:solidFill>
                <a:schemeClr val="bg1"/>
              </a:solidFill>
              <a:latin typeface="+mj-lt"/>
              <a:ea typeface="+mj-ea"/>
              <a:cs typeface="Andalus" pitchFamily="18" charset="-78"/>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idx="1"/>
          </p:nvPr>
        </p:nvSpPr>
        <p:spPr>
          <a:xfrm>
            <a:off x="457647" y="1772815"/>
            <a:ext cx="8228707" cy="4141845"/>
          </a:xfrm>
        </p:spPr>
        <p:txBody>
          <a:bodyPr>
            <a:noAutofit/>
          </a:bodyPr>
          <a:lstStyle/>
          <a:p>
            <a:pPr marL="342900" lvl="2" indent="-342900">
              <a:spcBef>
                <a:spcPts val="600"/>
              </a:spcBef>
              <a:spcAft>
                <a:spcPts val="600"/>
              </a:spcAft>
              <a:buSzPct val="70000"/>
              <a:buFont typeface="Wingdings" pitchFamily="2" charset="2"/>
              <a:buChar char="§"/>
            </a:pPr>
            <a:r>
              <a:rPr lang="tr-TR" sz="2800" b="1" dirty="0">
                <a:solidFill>
                  <a:schemeClr val="bg1"/>
                </a:solidFill>
                <a:cs typeface="Andalus" pitchFamily="18" charset="-78"/>
              </a:rPr>
              <a:t>Burun kanaması ve burun-ağız içerisinde hastalık dışı </a:t>
            </a:r>
            <a:r>
              <a:rPr lang="tr-TR" sz="2800" b="1" dirty="0" smtClean="0">
                <a:solidFill>
                  <a:schemeClr val="bg1"/>
                </a:solidFill>
                <a:cs typeface="Andalus" pitchFamily="18" charset="-78"/>
              </a:rPr>
              <a:t>yaralar</a:t>
            </a:r>
            <a:endParaRPr lang="tr-TR" sz="2800" b="1" dirty="0">
              <a:solidFill>
                <a:schemeClr val="bg1"/>
              </a:solidFill>
              <a:cs typeface="Andalus" pitchFamily="18" charset="-78"/>
            </a:endParaRPr>
          </a:p>
          <a:p>
            <a:pPr marL="342900" lvl="2" indent="-342900">
              <a:spcBef>
                <a:spcPts val="600"/>
              </a:spcBef>
              <a:spcAft>
                <a:spcPts val="600"/>
              </a:spcAft>
              <a:buSzPct val="70000"/>
              <a:buFont typeface="Wingdings" pitchFamily="2" charset="2"/>
              <a:buChar char="§"/>
            </a:pPr>
            <a:r>
              <a:rPr lang="tr-TR" sz="2800" b="1" dirty="0">
                <a:solidFill>
                  <a:schemeClr val="bg1"/>
                </a:solidFill>
                <a:cs typeface="Andalus" pitchFamily="18" charset="-78"/>
              </a:rPr>
              <a:t>Soğuk algınlığı ve alerjiye bağlı olmayan burun </a:t>
            </a:r>
            <a:r>
              <a:rPr lang="tr-TR" sz="2800" b="1" dirty="0" smtClean="0">
                <a:solidFill>
                  <a:schemeClr val="bg1"/>
                </a:solidFill>
                <a:cs typeface="Andalus" pitchFamily="18" charset="-78"/>
              </a:rPr>
              <a:t>akıntısı</a:t>
            </a:r>
            <a:endParaRPr lang="tr-TR" sz="2800" b="1" dirty="0">
              <a:solidFill>
                <a:schemeClr val="bg1"/>
              </a:solidFill>
              <a:cs typeface="Andalus" pitchFamily="18" charset="-78"/>
            </a:endParaRPr>
          </a:p>
          <a:p>
            <a:pPr marL="342900" lvl="2" indent="-342900">
              <a:spcBef>
                <a:spcPts val="600"/>
              </a:spcBef>
              <a:spcAft>
                <a:spcPts val="600"/>
              </a:spcAft>
              <a:buSzPct val="70000"/>
              <a:buFont typeface="Wingdings" pitchFamily="2" charset="2"/>
              <a:buChar char="§"/>
            </a:pPr>
            <a:r>
              <a:rPr lang="tr-TR" sz="2800" b="1" dirty="0">
                <a:solidFill>
                  <a:schemeClr val="bg1"/>
                </a:solidFill>
                <a:cs typeface="Andalus" pitchFamily="18" charset="-78"/>
              </a:rPr>
              <a:t>Nedensiz olarak sık hastalanma </a:t>
            </a:r>
            <a:r>
              <a:rPr lang="tr-TR" sz="2800" b="1" dirty="0" smtClean="0">
                <a:solidFill>
                  <a:schemeClr val="bg1"/>
                </a:solidFill>
                <a:cs typeface="Andalus" pitchFamily="18" charset="-78"/>
              </a:rPr>
              <a:t>durumu</a:t>
            </a:r>
            <a:endParaRPr lang="tr-TR" sz="2800" b="1" dirty="0">
              <a:solidFill>
                <a:schemeClr val="bg1"/>
              </a:solidFill>
              <a:cs typeface="Andalus" pitchFamily="18" charset="-78"/>
            </a:endParaRPr>
          </a:p>
          <a:p>
            <a:pPr marL="342900" lvl="2" indent="-342900">
              <a:spcBef>
                <a:spcPts val="600"/>
              </a:spcBef>
              <a:spcAft>
                <a:spcPts val="600"/>
              </a:spcAft>
              <a:buSzPct val="70000"/>
              <a:buFont typeface="Wingdings" pitchFamily="2" charset="2"/>
              <a:buChar char="§"/>
            </a:pPr>
            <a:r>
              <a:rPr lang="tr-TR" sz="2800" b="1" dirty="0">
                <a:solidFill>
                  <a:schemeClr val="bg1"/>
                </a:solidFill>
                <a:cs typeface="Andalus" pitchFamily="18" charset="-78"/>
              </a:rPr>
              <a:t>Mide bulantısı ve </a:t>
            </a:r>
            <a:r>
              <a:rPr lang="tr-TR" sz="2800" b="1" dirty="0" smtClean="0">
                <a:solidFill>
                  <a:schemeClr val="bg1"/>
                </a:solidFill>
                <a:cs typeface="Andalus" pitchFamily="18" charset="-78"/>
              </a:rPr>
              <a:t>kusmalar</a:t>
            </a:r>
            <a:endParaRPr lang="tr-TR" sz="2800" b="1" dirty="0">
              <a:solidFill>
                <a:schemeClr val="bg1"/>
              </a:solidFill>
              <a:cs typeface="Andalus" pitchFamily="18" charset="-78"/>
            </a:endParaRPr>
          </a:p>
          <a:p>
            <a:pPr marL="342900" lvl="2" indent="-342900">
              <a:spcBef>
                <a:spcPts val="600"/>
              </a:spcBef>
              <a:spcAft>
                <a:spcPts val="600"/>
              </a:spcAft>
              <a:buSzPct val="70000"/>
              <a:buFont typeface="Wingdings" pitchFamily="2" charset="2"/>
              <a:buChar char="§"/>
            </a:pPr>
            <a:r>
              <a:rPr lang="tr-TR" sz="2800" b="1" dirty="0">
                <a:solidFill>
                  <a:schemeClr val="bg1"/>
                </a:solidFill>
                <a:cs typeface="Andalus" pitchFamily="18" charset="-78"/>
              </a:rPr>
              <a:t>Dudakların aşırı bir şekilde kuruması ya da ıslak görünme </a:t>
            </a:r>
            <a:r>
              <a:rPr lang="tr-TR" sz="2800" b="1" dirty="0" smtClean="0">
                <a:solidFill>
                  <a:schemeClr val="bg1"/>
                </a:solidFill>
                <a:cs typeface="Andalus" pitchFamily="18" charset="-78"/>
              </a:rPr>
              <a:t>durumu</a:t>
            </a:r>
            <a:endParaRPr lang="tr-TR" sz="2800" b="1" dirty="0">
              <a:solidFill>
                <a:schemeClr val="bg1"/>
              </a:solidFill>
              <a:cs typeface="Andalus" pitchFamily="18" charset="-78"/>
            </a:endParaRP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Başlık 1"/>
          <p:cNvSpPr txBox="1">
            <a:spLocks/>
          </p:cNvSpPr>
          <p:nvPr/>
        </p:nvSpPr>
        <p:spPr bwMode="auto">
          <a:xfrm>
            <a:off x="177021" y="1052736"/>
            <a:ext cx="8799548" cy="52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a:solidFill>
                  <a:schemeClr val="bg1"/>
                </a:solidFill>
                <a:latin typeface="+mj-lt"/>
                <a:ea typeface="+mj-ea"/>
                <a:cs typeface="Andalus" pitchFamily="18" charset="-78"/>
              </a:rPr>
              <a:t>2. Sağlıkla İlgili Gözlenebilecek Durumlar</a:t>
            </a:r>
            <a:endParaRPr lang="tr-TR" altLang="tr-TR" sz="3600" b="1" kern="1200" dirty="0">
              <a:solidFill>
                <a:schemeClr val="bg1"/>
              </a:solidFill>
              <a:latin typeface="+mj-lt"/>
              <a:ea typeface="+mj-ea"/>
              <a:cs typeface="Andalus" pitchFamily="18" charset="-7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idx="1"/>
          </p:nvPr>
        </p:nvSpPr>
        <p:spPr>
          <a:xfrm>
            <a:off x="457647" y="1776860"/>
            <a:ext cx="8506965" cy="4192473"/>
          </a:xfrm>
        </p:spPr>
        <p:txBody>
          <a:bodyPr/>
          <a:lstStyle/>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Dişleri sıkma</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Giysilerde ya da nefesinde sigara kokusu ya da alışılmamış kokuların varlığı</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Kötü kokuyu ortadan kaldırabilecek mahiyette nane </a:t>
            </a:r>
            <a:r>
              <a:rPr lang="tr-TR" altLang="tr-TR" sz="2800" b="1" dirty="0">
                <a:solidFill>
                  <a:schemeClr val="bg1"/>
                </a:solidFill>
                <a:cs typeface="Andalus" pitchFamily="18" charset="-78"/>
              </a:rPr>
              <a:t>şekeri ya da sakız </a:t>
            </a:r>
            <a:r>
              <a:rPr lang="tr-TR" altLang="tr-TR" sz="2800" b="1" dirty="0" smtClean="0">
                <a:solidFill>
                  <a:schemeClr val="bg1"/>
                </a:solidFill>
                <a:cs typeface="Andalus" pitchFamily="18" charset="-78"/>
              </a:rPr>
              <a:t>gibi ürünlerin yoğun kullanımı </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Ailenin kontrolü dışında sıklıkla eve geç gelme ve evden erken çıkma</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Nakit parayı hızlı bir şekilde tüketme davranışı</a:t>
            </a:r>
            <a:endParaRPr lang="tr-TR" altLang="tr-TR" sz="2800" b="1" dirty="0">
              <a:solidFill>
                <a:schemeClr val="bg1"/>
              </a:solidFill>
              <a:cs typeface="Andalus" pitchFamily="18" charset="-78"/>
            </a:endParaRP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Başlık 1"/>
          <p:cNvSpPr txBox="1">
            <a:spLocks/>
          </p:cNvSpPr>
          <p:nvPr/>
        </p:nvSpPr>
        <p:spPr bwMode="auto">
          <a:xfrm>
            <a:off x="177021" y="1052736"/>
            <a:ext cx="8799548" cy="52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smtClean="0">
                <a:solidFill>
                  <a:schemeClr val="bg1"/>
                </a:solidFill>
                <a:latin typeface="+mj-lt"/>
                <a:ea typeface="+mj-ea"/>
                <a:cs typeface="Andalus" pitchFamily="18" charset="-78"/>
              </a:rPr>
              <a:t>3. Kişisel Alışkanlıklar ya da Eylemler</a:t>
            </a:r>
            <a:endParaRPr lang="tr-TR" altLang="tr-TR" sz="3600" b="1" kern="1200" dirty="0">
              <a:solidFill>
                <a:schemeClr val="bg1"/>
              </a:solidFill>
              <a:latin typeface="+mj-lt"/>
              <a:ea typeface="+mj-ea"/>
              <a:cs typeface="Andalus" pitchFamily="18" charset="-78"/>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idx="1"/>
          </p:nvPr>
        </p:nvSpPr>
        <p:spPr>
          <a:xfrm>
            <a:off x="457647" y="2420888"/>
            <a:ext cx="8228707" cy="3384376"/>
          </a:xfrm>
        </p:spPr>
        <p:txBody>
          <a:bodyPr/>
          <a:lstStyle/>
          <a:p>
            <a:pPr marL="342900" lvl="2" indent="-342900">
              <a:spcBef>
                <a:spcPts val="600"/>
              </a:spcBef>
              <a:spcAft>
                <a:spcPts val="600"/>
              </a:spcAft>
              <a:buSzPct val="70000"/>
              <a:buFont typeface="Wingdings" pitchFamily="2" charset="2"/>
              <a:buChar char="§"/>
            </a:pPr>
            <a:r>
              <a:rPr lang="tr-TR" sz="2800" b="1" dirty="0">
                <a:solidFill>
                  <a:schemeClr val="bg1"/>
                </a:solidFill>
                <a:cs typeface="Andalus" pitchFamily="18" charset="-78"/>
              </a:rPr>
              <a:t>Aile bireyleri ve arkadaşlar arası ilişkilerde olumsuz süreçli </a:t>
            </a:r>
            <a:r>
              <a:rPr lang="tr-TR" sz="2800" b="1" dirty="0" smtClean="0">
                <a:solidFill>
                  <a:schemeClr val="bg1"/>
                </a:solidFill>
                <a:cs typeface="Andalus" pitchFamily="18" charset="-78"/>
              </a:rPr>
              <a:t>değişimler</a:t>
            </a:r>
            <a:endParaRPr lang="tr-TR" sz="2800" b="1" dirty="0">
              <a:solidFill>
                <a:schemeClr val="bg1"/>
              </a:solidFill>
              <a:cs typeface="Andalus" pitchFamily="18" charset="-78"/>
            </a:endParaRPr>
          </a:p>
          <a:p>
            <a:pPr marL="342900" lvl="2" indent="-342900">
              <a:spcBef>
                <a:spcPts val="600"/>
              </a:spcBef>
              <a:spcAft>
                <a:spcPts val="600"/>
              </a:spcAft>
              <a:buSzPct val="70000"/>
              <a:buFont typeface="Wingdings" pitchFamily="2" charset="2"/>
              <a:buChar char="§"/>
            </a:pPr>
            <a:r>
              <a:rPr lang="tr-TR" sz="2800" b="1" dirty="0">
                <a:solidFill>
                  <a:schemeClr val="bg1"/>
                </a:solidFill>
                <a:cs typeface="Andalus" pitchFamily="18" charset="-78"/>
              </a:rPr>
              <a:t>Duygusal durumunda değişiklikler ve duygusal </a:t>
            </a:r>
            <a:r>
              <a:rPr lang="tr-TR" sz="2800" b="1" dirty="0" smtClean="0">
                <a:solidFill>
                  <a:schemeClr val="bg1"/>
                </a:solidFill>
                <a:cs typeface="Andalus" pitchFamily="18" charset="-78"/>
              </a:rPr>
              <a:t>istikrarsızlıklar</a:t>
            </a:r>
            <a:endParaRPr lang="tr-TR" sz="2800" b="1" dirty="0">
              <a:solidFill>
                <a:schemeClr val="bg1"/>
              </a:solidFill>
              <a:cs typeface="Andalus" pitchFamily="18" charset="-78"/>
            </a:endParaRPr>
          </a:p>
          <a:p>
            <a:pPr marL="342900" lvl="2" indent="-342900">
              <a:spcBef>
                <a:spcPts val="600"/>
              </a:spcBef>
              <a:spcAft>
                <a:spcPts val="600"/>
              </a:spcAft>
              <a:buSzPct val="70000"/>
              <a:buFont typeface="Wingdings" pitchFamily="2" charset="2"/>
              <a:buChar char="§"/>
            </a:pPr>
            <a:r>
              <a:rPr lang="tr-TR" sz="2800" b="1" dirty="0">
                <a:solidFill>
                  <a:schemeClr val="bg1"/>
                </a:solidFill>
                <a:cs typeface="Andalus" pitchFamily="18" charset="-78"/>
              </a:rPr>
              <a:t>Anlamsız gülme ya da ağlama </a:t>
            </a:r>
            <a:r>
              <a:rPr lang="tr-TR" sz="2800" b="1" dirty="0" smtClean="0">
                <a:solidFill>
                  <a:schemeClr val="bg1"/>
                </a:solidFill>
                <a:cs typeface="Andalus" pitchFamily="18" charset="-78"/>
              </a:rPr>
              <a:t>davranışları</a:t>
            </a:r>
          </a:p>
          <a:p>
            <a:pPr marL="342900" lvl="2" indent="-342900">
              <a:spcBef>
                <a:spcPts val="600"/>
              </a:spcBef>
              <a:spcAft>
                <a:spcPts val="600"/>
              </a:spcAft>
              <a:buSzPct val="70000"/>
              <a:buFont typeface="Wingdings" pitchFamily="2" charset="2"/>
              <a:buChar char="§"/>
            </a:pPr>
            <a:r>
              <a:rPr lang="tr-TR" sz="2800" b="1" dirty="0" smtClean="0">
                <a:solidFill>
                  <a:schemeClr val="bg1"/>
                </a:solidFill>
                <a:cs typeface="Andalus" pitchFamily="18" charset="-78"/>
              </a:rPr>
              <a:t>Gürültülü, kötü davranışlar</a:t>
            </a: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Başlık 1"/>
          <p:cNvSpPr txBox="1">
            <a:spLocks/>
          </p:cNvSpPr>
          <p:nvPr/>
        </p:nvSpPr>
        <p:spPr bwMode="auto">
          <a:xfrm>
            <a:off x="177020" y="1052736"/>
            <a:ext cx="8865379"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a:solidFill>
                  <a:schemeClr val="bg1"/>
                </a:solidFill>
                <a:latin typeface="+mj-lt"/>
                <a:ea typeface="+mj-ea"/>
                <a:cs typeface="Andalus" pitchFamily="18" charset="-78"/>
              </a:rPr>
              <a:t>4. Davranışsal Durumla ilgili Gözlenebilecek </a:t>
            </a:r>
            <a:r>
              <a:rPr lang="tr-TR" altLang="tr-TR" sz="3600" b="1" dirty="0" smtClean="0">
                <a:solidFill>
                  <a:schemeClr val="bg1"/>
                </a:solidFill>
                <a:latin typeface="+mj-lt"/>
                <a:ea typeface="+mj-ea"/>
                <a:cs typeface="Andalus" pitchFamily="18" charset="-78"/>
              </a:rPr>
              <a:t>Değişimler</a:t>
            </a:r>
            <a:endParaRPr lang="tr-TR" altLang="tr-TR" sz="3600" b="1" kern="1200" dirty="0">
              <a:solidFill>
                <a:schemeClr val="bg1"/>
              </a:solidFill>
              <a:latin typeface="+mj-lt"/>
              <a:ea typeface="+mj-ea"/>
              <a:cs typeface="Andalus" pitchFamily="18" charset="-78"/>
            </a:endParaRPr>
          </a:p>
        </p:txBody>
      </p:sp>
      <p:sp>
        <p:nvSpPr>
          <p:cNvPr id="14"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idx="1"/>
          </p:nvPr>
        </p:nvSpPr>
        <p:spPr>
          <a:xfrm>
            <a:off x="457647" y="2420888"/>
            <a:ext cx="8228707" cy="2304256"/>
          </a:xfrm>
        </p:spPr>
        <p:txBody>
          <a:bodyPr/>
          <a:lstStyle/>
          <a:p>
            <a:pPr marL="342900" lvl="2" indent="-342900">
              <a:spcBef>
                <a:spcPts val="600"/>
              </a:spcBef>
              <a:spcAft>
                <a:spcPts val="600"/>
              </a:spcAft>
              <a:buSzPct val="70000"/>
              <a:buFont typeface="Wingdings" pitchFamily="2" charset="2"/>
              <a:buChar char="§"/>
            </a:pPr>
            <a:r>
              <a:rPr lang="tr-TR" sz="2800" b="1" dirty="0" smtClean="0">
                <a:solidFill>
                  <a:schemeClr val="bg1"/>
                </a:solidFill>
                <a:cs typeface="Andalus" pitchFamily="18" charset="-78"/>
              </a:rPr>
              <a:t>Koordinasyon bozuklukları gibi dengede kalamama, tökezleme davranışları</a:t>
            </a:r>
          </a:p>
          <a:p>
            <a:pPr marL="342900" lvl="2" indent="-342900">
              <a:spcBef>
                <a:spcPts val="600"/>
              </a:spcBef>
              <a:spcAft>
                <a:spcPts val="600"/>
              </a:spcAft>
              <a:buSzPct val="70000"/>
              <a:buFont typeface="Wingdings" pitchFamily="2" charset="2"/>
              <a:buChar char="§"/>
            </a:pPr>
            <a:r>
              <a:rPr lang="tr-TR" sz="2800" b="1" dirty="0" smtClean="0">
                <a:solidFill>
                  <a:schemeClr val="bg1"/>
                </a:solidFill>
                <a:cs typeface="Andalus" pitchFamily="18" charset="-78"/>
              </a:rPr>
              <a:t>Genellikle içine kapanık, sessiz, çekingen, yorgun gözükme ve uyuşuk yapıya olma</a:t>
            </a:r>
            <a:endParaRPr lang="tr-TR" sz="2800" b="1" dirty="0">
              <a:solidFill>
                <a:schemeClr val="bg1"/>
              </a:solidFill>
              <a:cs typeface="Andalus" pitchFamily="18" charset="-78"/>
            </a:endParaRP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Başlık 1"/>
          <p:cNvSpPr txBox="1">
            <a:spLocks/>
          </p:cNvSpPr>
          <p:nvPr/>
        </p:nvSpPr>
        <p:spPr bwMode="auto">
          <a:xfrm>
            <a:off x="177020" y="1052736"/>
            <a:ext cx="8865379"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a:solidFill>
                  <a:schemeClr val="bg1"/>
                </a:solidFill>
                <a:latin typeface="+mj-lt"/>
                <a:ea typeface="+mj-ea"/>
                <a:cs typeface="Andalus" pitchFamily="18" charset="-78"/>
              </a:rPr>
              <a:t>4. Davranışsal Durumla ilgili Gözlenebilecek </a:t>
            </a:r>
            <a:r>
              <a:rPr lang="tr-TR" altLang="tr-TR" sz="3600" b="1" dirty="0" smtClean="0">
                <a:solidFill>
                  <a:schemeClr val="bg1"/>
                </a:solidFill>
                <a:latin typeface="+mj-lt"/>
                <a:ea typeface="+mj-ea"/>
                <a:cs typeface="Andalus" pitchFamily="18" charset="-78"/>
              </a:rPr>
              <a:t>Değişimler</a:t>
            </a:r>
            <a:endParaRPr lang="tr-TR" altLang="tr-TR" sz="3600" b="1" kern="1200" dirty="0">
              <a:solidFill>
                <a:schemeClr val="bg1"/>
              </a:solidFill>
              <a:latin typeface="+mj-lt"/>
              <a:ea typeface="+mj-ea"/>
              <a:cs typeface="Andalus" pitchFamily="18" charset="-78"/>
            </a:endParaRPr>
          </a:p>
        </p:txBody>
      </p:sp>
      <p:sp>
        <p:nvSpPr>
          <p:cNvPr id="13"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71858007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5867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Bağımlılık Yapıcı Maddeler Nelerdir?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4821833"/>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Çeşitli </a:t>
            </a:r>
            <a:r>
              <a:rPr lang="tr-TR" sz="2800" b="1" dirty="0">
                <a:solidFill>
                  <a:schemeClr val="bg1"/>
                </a:solidFill>
                <a:latin typeface="+mn-lt"/>
              </a:rPr>
              <a:t>uyuşturucular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Uyarıcı </a:t>
            </a:r>
            <a:r>
              <a:rPr lang="tr-TR" sz="2800" b="1" dirty="0">
                <a:solidFill>
                  <a:schemeClr val="bg1"/>
                </a:solidFill>
                <a:latin typeface="+mn-lt"/>
              </a:rPr>
              <a:t>ve hayal gördüren maddeler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Sigara</a:t>
            </a:r>
            <a:endParaRPr lang="tr-TR"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Alkollü </a:t>
            </a:r>
            <a:r>
              <a:rPr lang="tr-TR" sz="2800" b="1" dirty="0">
                <a:solidFill>
                  <a:schemeClr val="bg1"/>
                </a:solidFill>
                <a:latin typeface="+mn-lt"/>
              </a:rPr>
              <a:t>içecekler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Reçete </a:t>
            </a:r>
            <a:r>
              <a:rPr lang="tr-TR" sz="2800" b="1" dirty="0">
                <a:solidFill>
                  <a:schemeClr val="bg1"/>
                </a:solidFill>
                <a:latin typeface="+mn-lt"/>
              </a:rPr>
              <a:t>ile alınması gerektiği hâlde doktor kontrolü dışında kullanılan ilaçlar </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Bazı </a:t>
            </a:r>
            <a:r>
              <a:rPr lang="tr-TR" sz="2800" b="1" dirty="0">
                <a:solidFill>
                  <a:schemeClr val="bg1"/>
                </a:solidFill>
                <a:latin typeface="+mn-lt"/>
              </a:rPr>
              <a:t>yapıştırıcılar, tiner ve çakmak gazı gibi uçucu maddeler</a:t>
            </a:r>
          </a:p>
        </p:txBody>
      </p:sp>
    </p:spTree>
    <p:extLst>
      <p:ext uri="{BB962C8B-B14F-4D97-AF65-F5344CB8AC3E}">
        <p14:creationId xmlns:p14="http://schemas.microsoft.com/office/powerpoint/2010/main" val="405947361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idx="1"/>
          </p:nvPr>
        </p:nvSpPr>
        <p:spPr>
          <a:xfrm>
            <a:off x="457647" y="1844824"/>
            <a:ext cx="8228707" cy="2684165"/>
          </a:xfrm>
        </p:spPr>
        <p:txBody>
          <a:bodyPr/>
          <a:lstStyle/>
          <a:p>
            <a:pPr marL="342900" lvl="2" indent="-342900">
              <a:spcBef>
                <a:spcPts val="600"/>
              </a:spcBef>
              <a:spcAft>
                <a:spcPts val="600"/>
              </a:spcAft>
              <a:buSzPct val="70000"/>
              <a:buFont typeface="Wingdings" pitchFamily="2" charset="2"/>
              <a:buChar char="§"/>
            </a:pPr>
            <a:r>
              <a:rPr lang="tr-TR" altLang="tr-TR" sz="2800" b="1" dirty="0">
                <a:solidFill>
                  <a:schemeClr val="bg1"/>
                </a:solidFill>
                <a:cs typeface="Andalus" pitchFamily="18" charset="-78"/>
              </a:rPr>
              <a:t>Okuldan nedensiz olarak sıklıkla kaçma </a:t>
            </a:r>
            <a:r>
              <a:rPr lang="tr-TR" altLang="tr-TR" sz="2800" b="1" dirty="0" smtClean="0">
                <a:solidFill>
                  <a:schemeClr val="bg1"/>
                </a:solidFill>
                <a:cs typeface="Andalus" pitchFamily="18" charset="-78"/>
              </a:rPr>
              <a:t>davranışı</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Ders </a:t>
            </a:r>
            <a:r>
              <a:rPr lang="tr-TR" altLang="tr-TR" sz="2800" b="1" dirty="0">
                <a:solidFill>
                  <a:schemeClr val="bg1"/>
                </a:solidFill>
                <a:cs typeface="Andalus" pitchFamily="18" charset="-78"/>
              </a:rPr>
              <a:t>dışı etkinliklere, sosyal ve kültürel aktivitelere karşı ilgisiz </a:t>
            </a:r>
            <a:r>
              <a:rPr lang="tr-TR" altLang="tr-TR" sz="2800" b="1" dirty="0" smtClean="0">
                <a:solidFill>
                  <a:schemeClr val="bg1"/>
                </a:solidFill>
                <a:cs typeface="Andalus" pitchFamily="18" charset="-78"/>
              </a:rPr>
              <a:t>kalma</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Okul </a:t>
            </a:r>
            <a:r>
              <a:rPr lang="tr-TR" altLang="tr-TR" sz="2800" b="1" dirty="0">
                <a:solidFill>
                  <a:schemeClr val="bg1"/>
                </a:solidFill>
                <a:cs typeface="Andalus" pitchFamily="18" charset="-78"/>
              </a:rPr>
              <a:t>ile ilgili sorumluluklarını yerine </a:t>
            </a:r>
            <a:r>
              <a:rPr lang="tr-TR" altLang="tr-TR" sz="2800" b="1" dirty="0" smtClean="0">
                <a:solidFill>
                  <a:schemeClr val="bg1"/>
                </a:solidFill>
                <a:cs typeface="Andalus" pitchFamily="18" charset="-78"/>
              </a:rPr>
              <a:t>getirememe</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Ders </a:t>
            </a:r>
            <a:r>
              <a:rPr lang="tr-TR" altLang="tr-TR" sz="2800" b="1" dirty="0">
                <a:solidFill>
                  <a:schemeClr val="bg1"/>
                </a:solidFill>
                <a:cs typeface="Andalus" pitchFamily="18" charset="-78"/>
              </a:rPr>
              <a:t>notlarında beklenmeyen ani düşüş</a:t>
            </a: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Başlık 1"/>
          <p:cNvSpPr txBox="1">
            <a:spLocks/>
          </p:cNvSpPr>
          <p:nvPr/>
        </p:nvSpPr>
        <p:spPr bwMode="auto">
          <a:xfrm>
            <a:off x="177020" y="1052736"/>
            <a:ext cx="8865379" cy="52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a:solidFill>
                  <a:schemeClr val="bg1"/>
                </a:solidFill>
                <a:latin typeface="+mj-lt"/>
                <a:ea typeface="+mj-ea"/>
                <a:cs typeface="Andalus" pitchFamily="18" charset="-78"/>
              </a:rPr>
              <a:t>5. Okulla İlgili Gözlenebilecek Durumlar</a:t>
            </a:r>
            <a:endParaRPr lang="tr-TR" altLang="tr-TR" sz="3600" b="1" kern="1200" dirty="0">
              <a:solidFill>
                <a:schemeClr val="bg1"/>
              </a:solidFill>
              <a:latin typeface="+mj-lt"/>
              <a:ea typeface="+mj-ea"/>
              <a:cs typeface="Andalus" pitchFamily="18" charset="-78"/>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idx="1"/>
          </p:nvPr>
        </p:nvSpPr>
        <p:spPr>
          <a:xfrm>
            <a:off x="457647" y="2348880"/>
            <a:ext cx="8506965" cy="3895426"/>
          </a:xfrm>
        </p:spPr>
        <p:txBody>
          <a:bodyPr/>
          <a:lstStyle/>
          <a:p>
            <a:pPr marL="342900" lvl="2" indent="-342900">
              <a:spcBef>
                <a:spcPts val="600"/>
              </a:spcBef>
              <a:spcAft>
                <a:spcPts val="600"/>
              </a:spcAft>
              <a:buSzPct val="70000"/>
              <a:buFont typeface="Wingdings" pitchFamily="2" charset="2"/>
              <a:buChar char="§"/>
            </a:pPr>
            <a:r>
              <a:rPr lang="tr-TR" altLang="tr-TR" sz="2800" b="1" dirty="0">
                <a:solidFill>
                  <a:schemeClr val="bg1"/>
                </a:solidFill>
                <a:cs typeface="Andalus" pitchFamily="18" charset="-78"/>
              </a:rPr>
              <a:t>Evde bulunan ecza dolabındaki ya da aile bireylerinin kullandığı ilaçların hızlı bir şekilde </a:t>
            </a:r>
            <a:r>
              <a:rPr lang="tr-TR" altLang="tr-TR" sz="2800" b="1" dirty="0" smtClean="0">
                <a:solidFill>
                  <a:schemeClr val="bg1"/>
                </a:solidFill>
                <a:cs typeface="Andalus" pitchFamily="18" charset="-78"/>
              </a:rPr>
              <a:t>azalması</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Evde </a:t>
            </a:r>
            <a:r>
              <a:rPr lang="tr-TR" altLang="tr-TR" sz="2800" b="1" dirty="0">
                <a:solidFill>
                  <a:schemeClr val="bg1"/>
                </a:solidFill>
                <a:cs typeface="Andalus" pitchFamily="18" charset="-78"/>
              </a:rPr>
              <a:t>bulunan aile büyüklerine ait olan sigara paketinin hızlı bir şekilde </a:t>
            </a:r>
            <a:r>
              <a:rPr lang="tr-TR" altLang="tr-TR" sz="2800" b="1" dirty="0" smtClean="0">
                <a:solidFill>
                  <a:schemeClr val="bg1"/>
                </a:solidFill>
                <a:cs typeface="Andalus" pitchFamily="18" charset="-78"/>
              </a:rPr>
              <a:t>tükenmesi</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Evde </a:t>
            </a:r>
            <a:r>
              <a:rPr lang="tr-TR" altLang="tr-TR" sz="2800" b="1" dirty="0">
                <a:solidFill>
                  <a:schemeClr val="bg1"/>
                </a:solidFill>
                <a:cs typeface="Andalus" pitchFamily="18" charset="-78"/>
              </a:rPr>
              <a:t>vitrinde süs olarak duran alkol şişelerinin kapaklarının açılmış olması ya da </a:t>
            </a:r>
            <a:r>
              <a:rPr lang="tr-TR" altLang="tr-TR" sz="2800" b="1" dirty="0" smtClean="0">
                <a:solidFill>
                  <a:schemeClr val="bg1"/>
                </a:solidFill>
                <a:cs typeface="Andalus" pitchFamily="18" charset="-78"/>
              </a:rPr>
              <a:t>kullanılması</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Evde </a:t>
            </a:r>
            <a:r>
              <a:rPr lang="tr-TR" altLang="tr-TR" sz="2800" b="1" dirty="0">
                <a:solidFill>
                  <a:schemeClr val="bg1"/>
                </a:solidFill>
                <a:cs typeface="Andalus" pitchFamily="18" charset="-78"/>
              </a:rPr>
              <a:t>bulunan değerli eşyaların </a:t>
            </a:r>
            <a:r>
              <a:rPr lang="tr-TR" altLang="tr-TR" sz="2800" b="1" dirty="0" smtClean="0">
                <a:solidFill>
                  <a:schemeClr val="bg1"/>
                </a:solidFill>
                <a:cs typeface="Andalus" pitchFamily="18" charset="-78"/>
              </a:rPr>
              <a:t>kaybolması</a:t>
            </a:r>
            <a:endParaRPr lang="tr-TR" altLang="tr-TR" sz="2800" b="1" dirty="0">
              <a:solidFill>
                <a:schemeClr val="bg1"/>
              </a:solidFill>
              <a:cs typeface="Andalus" pitchFamily="18" charset="-78"/>
            </a:endParaRP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Başlık 1"/>
          <p:cNvSpPr txBox="1">
            <a:spLocks/>
          </p:cNvSpPr>
          <p:nvPr/>
        </p:nvSpPr>
        <p:spPr bwMode="auto">
          <a:xfrm>
            <a:off x="177020" y="1052736"/>
            <a:ext cx="8865379"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a:solidFill>
                  <a:schemeClr val="bg1"/>
                </a:solidFill>
                <a:latin typeface="+mj-lt"/>
                <a:ea typeface="+mj-ea"/>
                <a:cs typeface="Andalus" pitchFamily="18" charset="-78"/>
              </a:rPr>
              <a:t>6. Ev Yaşamı ve Sosyal Çevresi ile İlgili Durumlar</a:t>
            </a:r>
            <a:endParaRPr lang="tr-TR" altLang="tr-TR" sz="3600" b="1" kern="1200" dirty="0">
              <a:solidFill>
                <a:schemeClr val="bg1"/>
              </a:solidFill>
              <a:latin typeface="+mj-lt"/>
              <a:ea typeface="+mj-ea"/>
              <a:cs typeface="Andalus" pitchFamily="18" charset="-78"/>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630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Bağımlılık Yapıcı Maddelerle İlgili Doğru Zannedilen Y-a-n-l-ı-ş-l-a-r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3703578"/>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Benim iradem güçlüdür, ben bağımlı olmam.</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Ben kendimi kontrol edebilirim.</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Madde kullanımı arkadaşlık ilişkilerini arttırır.</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Bağımlılık yapıcı madde kullanmak insanın sosyal çevresinin genişlemesine yardımcı olur.</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Herkes kullanıyor, bir şey olmuyor.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3856082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630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Bağımlılık Yapıcı Maddelerle İlgili Doğru Zannedilen Y-a-n-l-ı-ş-l-a-r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3960058"/>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Bir kere kullanmaktan bir şey çıkmaz.</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Ara sıra kullanmakla bir şey olmaz.</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Sadece zayıf insanlar bağımlı olur.</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Madde, sadece kullanan kişiye zarar verir.</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Ottur, zararı yoktur. Bu nedenle bağımlılık da yapmaz.</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Tüm bağımlılar hapsedilmelidir.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6022531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4330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Madde Kullanımında İlk Teklifi Kim Yapar?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2420888"/>
            <a:ext cx="8787593" cy="1569660"/>
          </a:xfrm>
          <a:prstGeom prst="rect">
            <a:avLst/>
          </a:prstGeom>
          <a:noFill/>
        </p:spPr>
        <p:txBody>
          <a:bodyPr wrap="square" rtlCol="0">
            <a:spAutoFit/>
          </a:bodyPr>
          <a:lstStyle/>
          <a:p>
            <a:pPr algn="ctr">
              <a:spcBef>
                <a:spcPts val="1000"/>
              </a:spcBef>
              <a:spcAft>
                <a:spcPts val="1000"/>
              </a:spcAft>
            </a:pPr>
            <a:r>
              <a:rPr lang="tr-TR" sz="9600" b="1" dirty="0">
                <a:solidFill>
                  <a:schemeClr val="bg1"/>
                </a:solidFill>
                <a:latin typeface="+mn-lt"/>
              </a:rPr>
              <a:t>Bir </a:t>
            </a:r>
            <a:r>
              <a:rPr lang="tr-TR" sz="9600" b="1" dirty="0" smtClean="0">
                <a:solidFill>
                  <a:schemeClr val="bg1"/>
                </a:solidFill>
                <a:latin typeface="+mn-lt"/>
              </a:rPr>
              <a:t>Dost…</a:t>
            </a:r>
            <a:endParaRPr lang="tr-TR" sz="9600" b="1" dirty="0">
              <a:solidFill>
                <a:schemeClr val="bg1"/>
              </a:solidFill>
              <a:latin typeface="+mn-lt"/>
            </a:endParaRPr>
          </a:p>
        </p:txBody>
      </p:sp>
    </p:spTree>
    <p:extLst>
      <p:ext uri="{BB962C8B-B14F-4D97-AF65-F5344CB8AC3E}">
        <p14:creationId xmlns:p14="http://schemas.microsoft.com/office/powerpoint/2010/main" val="149170811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006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Madde Kullanımı İlk Defa Nerede Teklif Edilir?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4544834"/>
          </a:xfrm>
          <a:prstGeom prst="rect">
            <a:avLst/>
          </a:prstGeom>
          <a:noFill/>
        </p:spPr>
        <p:txBody>
          <a:bodyPr wrap="square" rtlCol="0">
            <a:spAutoFit/>
          </a:bodyPr>
          <a:lstStyle/>
          <a:p>
            <a:pPr algn="ctr">
              <a:spcBef>
                <a:spcPts val="1000"/>
              </a:spcBef>
              <a:spcAft>
                <a:spcPts val="1000"/>
              </a:spcAft>
            </a:pPr>
            <a:r>
              <a:rPr lang="tr-TR" sz="4000" b="1" dirty="0" smtClean="0">
                <a:solidFill>
                  <a:schemeClr val="bg1"/>
                </a:solidFill>
                <a:latin typeface="+mn-lt"/>
              </a:rPr>
              <a:t>Çoğunlukla</a:t>
            </a:r>
            <a:br>
              <a:rPr lang="tr-TR" sz="4000" b="1" dirty="0" smtClean="0">
                <a:solidFill>
                  <a:schemeClr val="bg1"/>
                </a:solidFill>
                <a:latin typeface="+mn-lt"/>
              </a:rPr>
            </a:br>
            <a:r>
              <a:rPr lang="tr-TR" sz="4000" b="1" dirty="0" smtClean="0">
                <a:solidFill>
                  <a:schemeClr val="bg1"/>
                </a:solidFill>
                <a:latin typeface="+mn-lt"/>
              </a:rPr>
              <a:t>yetişkin </a:t>
            </a:r>
            <a:r>
              <a:rPr lang="tr-TR" sz="4000" b="1" dirty="0">
                <a:solidFill>
                  <a:schemeClr val="bg1"/>
                </a:solidFill>
                <a:latin typeface="+mn-lt"/>
              </a:rPr>
              <a:t>kontrolünden </a:t>
            </a:r>
            <a:r>
              <a:rPr lang="tr-TR" sz="4000" b="1" dirty="0" smtClean="0">
                <a:solidFill>
                  <a:schemeClr val="bg1"/>
                </a:solidFill>
                <a:latin typeface="+mn-lt"/>
              </a:rPr>
              <a:t>uzak</a:t>
            </a:r>
            <a:br>
              <a:rPr lang="tr-TR" sz="4000" b="1" dirty="0" smtClean="0">
                <a:solidFill>
                  <a:schemeClr val="bg1"/>
                </a:solidFill>
                <a:latin typeface="+mn-lt"/>
              </a:rPr>
            </a:br>
            <a:r>
              <a:rPr lang="tr-TR" sz="4000" b="1" dirty="0" smtClean="0">
                <a:solidFill>
                  <a:schemeClr val="bg1"/>
                </a:solidFill>
                <a:latin typeface="+mn-lt"/>
              </a:rPr>
              <a:t>eğlenmek </a:t>
            </a:r>
            <a:r>
              <a:rPr lang="tr-TR" sz="4000" b="1" dirty="0">
                <a:solidFill>
                  <a:schemeClr val="bg1"/>
                </a:solidFill>
                <a:latin typeface="+mn-lt"/>
              </a:rPr>
              <a:t>için gidilen ortamlarda…</a:t>
            </a:r>
          </a:p>
          <a:p>
            <a:pPr algn="ctr">
              <a:spcBef>
                <a:spcPts val="1000"/>
              </a:spcBef>
              <a:spcAft>
                <a:spcPts val="1000"/>
              </a:spcAft>
            </a:pPr>
            <a:r>
              <a:rPr lang="tr-TR" sz="2800" b="1" dirty="0">
                <a:solidFill>
                  <a:schemeClr val="bg1"/>
                </a:solidFill>
                <a:latin typeface="+mn-lt"/>
              </a:rPr>
              <a:t>VEYA</a:t>
            </a:r>
          </a:p>
          <a:p>
            <a:pPr algn="ctr">
              <a:spcBef>
                <a:spcPts val="1000"/>
              </a:spcBef>
              <a:spcAft>
                <a:spcPts val="1000"/>
              </a:spcAft>
            </a:pPr>
            <a:r>
              <a:rPr lang="tr-TR" sz="3600" b="1" dirty="0">
                <a:solidFill>
                  <a:schemeClr val="bg1"/>
                </a:solidFill>
                <a:latin typeface="+mn-lt"/>
              </a:rPr>
              <a:t>İnsanların kendilerini güvende </a:t>
            </a:r>
            <a:r>
              <a:rPr lang="tr-TR" sz="3600" b="1" dirty="0" smtClean="0">
                <a:solidFill>
                  <a:schemeClr val="bg1"/>
                </a:solidFill>
                <a:latin typeface="+mn-lt"/>
              </a:rPr>
              <a:t>hissettikleri,</a:t>
            </a:r>
            <a:br>
              <a:rPr lang="tr-TR" sz="3600" b="1" dirty="0" smtClean="0">
                <a:solidFill>
                  <a:schemeClr val="bg1"/>
                </a:solidFill>
                <a:latin typeface="+mn-lt"/>
              </a:rPr>
            </a:br>
            <a:r>
              <a:rPr lang="tr-TR" sz="3600" b="1" dirty="0" smtClean="0">
                <a:solidFill>
                  <a:schemeClr val="bg1"/>
                </a:solidFill>
                <a:latin typeface="+mn-lt"/>
              </a:rPr>
              <a:t>kişinin </a:t>
            </a:r>
            <a:r>
              <a:rPr lang="tr-TR" sz="3600" b="1" dirty="0">
                <a:solidFill>
                  <a:schemeClr val="bg1"/>
                </a:solidFill>
                <a:latin typeface="+mn-lt"/>
              </a:rPr>
              <a:t>kendisinin veya arkadaşlarının evi gibi ortamlarda teklif edilir.</a:t>
            </a:r>
          </a:p>
        </p:txBody>
      </p:sp>
    </p:spTree>
    <p:extLst>
      <p:ext uri="{BB962C8B-B14F-4D97-AF65-F5344CB8AC3E}">
        <p14:creationId xmlns:p14="http://schemas.microsoft.com/office/powerpoint/2010/main" val="94138298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996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Madde Kullanımını Reddeden Genci Bekleyen Klişeler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3272691"/>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Yağcılık</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Yalnız Bırakma</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Yalvarma, Acındırma</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Tehdit</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Aşağılama</a:t>
            </a:r>
          </a:p>
        </p:txBody>
      </p:sp>
    </p:spTree>
    <p:extLst>
      <p:ext uri="{BB962C8B-B14F-4D97-AF65-F5344CB8AC3E}">
        <p14:creationId xmlns:p14="http://schemas.microsoft.com/office/powerpoint/2010/main" val="277847621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412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Nelere Dikkat Etmeliyim?</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4647426"/>
          </a:xfrm>
          <a:prstGeom prst="rect">
            <a:avLst/>
          </a:prstGeom>
          <a:noFill/>
        </p:spPr>
        <p:txBody>
          <a:bodyPr wrap="square" rtlCol="0">
            <a:spAutoFit/>
          </a:bodyPr>
          <a:lstStyle/>
          <a:p>
            <a:pPr>
              <a:spcBef>
                <a:spcPts val="1000"/>
              </a:spcBef>
              <a:spcAft>
                <a:spcPts val="1000"/>
              </a:spcAft>
            </a:pPr>
            <a:r>
              <a:rPr lang="tr-TR" sz="2800" b="1" dirty="0">
                <a:solidFill>
                  <a:schemeClr val="bg1"/>
                </a:solidFill>
                <a:latin typeface="+mn-lt"/>
              </a:rPr>
              <a:t>Yaşam becerileri edinilmeli</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Kendini </a:t>
            </a:r>
            <a:r>
              <a:rPr lang="tr-TR" sz="2800" b="1" dirty="0">
                <a:solidFill>
                  <a:schemeClr val="bg1"/>
                </a:solidFill>
                <a:latin typeface="+mn-lt"/>
              </a:rPr>
              <a:t>tanıma</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Öfke </a:t>
            </a:r>
            <a:r>
              <a:rPr lang="tr-TR" sz="2800" b="1" dirty="0">
                <a:solidFill>
                  <a:schemeClr val="bg1"/>
                </a:solidFill>
                <a:latin typeface="+mn-lt"/>
              </a:rPr>
              <a:t>kontrolü</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Stresle </a:t>
            </a:r>
            <a:r>
              <a:rPr lang="tr-TR" sz="2800" b="1" dirty="0">
                <a:solidFill>
                  <a:schemeClr val="bg1"/>
                </a:solidFill>
                <a:latin typeface="+mn-lt"/>
              </a:rPr>
              <a:t>baş etme becerileri</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İletişim</a:t>
            </a:r>
            <a:endParaRPr lang="tr-TR"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t>
            </a:r>
            <a:r>
              <a:rPr lang="tr-TR" sz="2800" b="1" dirty="0">
                <a:solidFill>
                  <a:schemeClr val="bg1"/>
                </a:solidFill>
                <a:latin typeface="+mn-lt"/>
              </a:rPr>
              <a:t>Hayır!” diyebilme becerisi</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Problem </a:t>
            </a:r>
            <a:r>
              <a:rPr lang="tr-TR" sz="2800" b="1" dirty="0">
                <a:solidFill>
                  <a:schemeClr val="bg1"/>
                </a:solidFill>
                <a:latin typeface="+mn-lt"/>
              </a:rPr>
              <a:t>çözme becerisi</a:t>
            </a:r>
          </a:p>
        </p:txBody>
      </p:sp>
    </p:spTree>
    <p:extLst>
      <p:ext uri="{BB962C8B-B14F-4D97-AF65-F5344CB8AC3E}">
        <p14:creationId xmlns:p14="http://schemas.microsoft.com/office/powerpoint/2010/main" val="29680228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67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Ne Zaman ve Nasıl “Hayır” Demeli?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628800"/>
            <a:ext cx="8787593" cy="3785652"/>
          </a:xfrm>
          <a:prstGeom prst="rect">
            <a:avLst/>
          </a:prstGeom>
          <a:noFill/>
        </p:spPr>
        <p:txBody>
          <a:bodyPr wrap="square" rtlCol="0">
            <a:spAutoFit/>
          </a:bodyPr>
          <a:lstStyle/>
          <a:p>
            <a:pPr algn="ctr">
              <a:spcBef>
                <a:spcPts val="1000"/>
              </a:spcBef>
              <a:spcAft>
                <a:spcPts val="1000"/>
              </a:spcAft>
            </a:pPr>
            <a:r>
              <a:rPr lang="tr-TR" sz="6000" b="1" dirty="0">
                <a:solidFill>
                  <a:schemeClr val="bg1"/>
                </a:solidFill>
                <a:latin typeface="+mn-lt"/>
              </a:rPr>
              <a:t>Siz ne zaman ve nasıl “Hayır!” demeniz gerektiğini düşünüyorsunuz?</a:t>
            </a:r>
          </a:p>
        </p:txBody>
      </p:sp>
    </p:spTree>
    <p:extLst>
      <p:ext uri="{BB962C8B-B14F-4D97-AF65-F5344CB8AC3E}">
        <p14:creationId xmlns:p14="http://schemas.microsoft.com/office/powerpoint/2010/main" val="278309867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0471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Örnek Hayır Deme Cümleleri…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3703578"/>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Hayır</a:t>
            </a:r>
            <a:r>
              <a:rPr lang="tr-TR" sz="2800" b="1" dirty="0">
                <a:solidFill>
                  <a:schemeClr val="bg1"/>
                </a:solidFill>
                <a:latin typeface="+mn-lt"/>
              </a:rPr>
              <a:t>, teşekkür ederim.</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Hayır</a:t>
            </a:r>
            <a:r>
              <a:rPr lang="tr-TR" sz="2800" b="1" dirty="0">
                <a:solidFill>
                  <a:schemeClr val="bg1"/>
                </a:solidFill>
                <a:latin typeface="+mn-lt"/>
              </a:rPr>
              <a:t>, bana göre değil.</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Hayır </a:t>
            </a:r>
            <a:r>
              <a:rPr lang="tr-TR" sz="2800" b="1" dirty="0">
                <a:solidFill>
                  <a:schemeClr val="bg1"/>
                </a:solidFill>
                <a:latin typeface="+mn-lt"/>
              </a:rPr>
              <a:t>dostum, sağ ol. Ben böyle iyiyim.</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Eğer </a:t>
            </a:r>
            <a:r>
              <a:rPr lang="tr-TR" sz="2800" b="1" dirty="0">
                <a:solidFill>
                  <a:schemeClr val="bg1"/>
                </a:solidFill>
                <a:latin typeface="+mn-lt"/>
              </a:rPr>
              <a:t>anne babam bu durumda görse gerçekten çok üzülürdü.</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İnsanda </a:t>
            </a:r>
            <a:r>
              <a:rPr lang="tr-TR" sz="2800" b="1" dirty="0">
                <a:solidFill>
                  <a:schemeClr val="bg1"/>
                </a:solidFill>
                <a:latin typeface="+mn-lt"/>
              </a:rPr>
              <a:t>yaptığı etkiyi sevmem.</a:t>
            </a:r>
          </a:p>
        </p:txBody>
      </p:sp>
      <p:sp>
        <p:nvSpPr>
          <p:cNvPr id="11"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65106377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1329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Bir Kişi Ne Zaman Bağımlı Sayılır?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4308872"/>
          </a:xfrm>
          <a:prstGeom prst="rect">
            <a:avLst/>
          </a:prstGeom>
          <a:noFill/>
        </p:spPr>
        <p:txBody>
          <a:bodyPr wrap="square" rtlCol="0">
            <a:spAutoFit/>
          </a:bodyPr>
          <a:lstStyle/>
          <a:p>
            <a:pPr>
              <a:spcBef>
                <a:spcPts val="1000"/>
              </a:spcBef>
              <a:spcAft>
                <a:spcPts val="1000"/>
              </a:spcAft>
            </a:pPr>
            <a:r>
              <a:rPr lang="tr-TR" sz="2800" b="1" dirty="0">
                <a:solidFill>
                  <a:schemeClr val="bg1"/>
                </a:solidFill>
                <a:latin typeface="+mn-lt"/>
              </a:rPr>
              <a:t>Aşağıdaki durumlardan sadece üçü 12 aylık bir süreç içerisinde görülen kişi bağımlıdır:</a:t>
            </a:r>
          </a:p>
          <a:p>
            <a:pPr marL="514350" indent="-514350">
              <a:spcBef>
                <a:spcPts val="1000"/>
              </a:spcBef>
              <a:spcAft>
                <a:spcPts val="1000"/>
              </a:spcAft>
              <a:buFont typeface="+mj-lt"/>
              <a:buAutoNum type="arabicPeriod"/>
            </a:pPr>
            <a:r>
              <a:rPr lang="tr-TR" sz="2800" b="1" dirty="0" smtClean="0">
                <a:solidFill>
                  <a:schemeClr val="bg1"/>
                </a:solidFill>
                <a:latin typeface="+mn-lt"/>
              </a:rPr>
              <a:t>Kullanılan </a:t>
            </a:r>
            <a:r>
              <a:rPr lang="tr-TR" sz="2800" b="1" dirty="0">
                <a:solidFill>
                  <a:schemeClr val="bg1"/>
                </a:solidFill>
                <a:latin typeface="+mn-lt"/>
              </a:rPr>
              <a:t>madde miktarının, aynı etkiyi sağlamak amacıyla giderek arttırılması</a:t>
            </a:r>
          </a:p>
          <a:p>
            <a:pPr marL="514350" indent="-514350">
              <a:spcBef>
                <a:spcPts val="1000"/>
              </a:spcBef>
              <a:spcAft>
                <a:spcPts val="1000"/>
              </a:spcAft>
              <a:buFont typeface="+mj-lt"/>
              <a:buAutoNum type="arabicPeriod"/>
            </a:pPr>
            <a:r>
              <a:rPr lang="tr-TR" sz="2800" b="1" dirty="0" smtClean="0">
                <a:solidFill>
                  <a:schemeClr val="bg1"/>
                </a:solidFill>
                <a:latin typeface="+mn-lt"/>
              </a:rPr>
              <a:t>Madde </a:t>
            </a:r>
            <a:r>
              <a:rPr lang="tr-TR" sz="2800" b="1" dirty="0">
                <a:solidFill>
                  <a:schemeClr val="bg1"/>
                </a:solidFill>
                <a:latin typeface="+mn-lt"/>
              </a:rPr>
              <a:t>kesildiğinde ya da azaltıldığında fiziksel ve ruhsal yoksunluk belirtilerinin ortaya çıkması</a:t>
            </a:r>
          </a:p>
          <a:p>
            <a:pPr marL="514350" indent="-514350">
              <a:spcBef>
                <a:spcPts val="1000"/>
              </a:spcBef>
              <a:spcAft>
                <a:spcPts val="1000"/>
              </a:spcAft>
              <a:buFont typeface="+mj-lt"/>
              <a:buAutoNum type="arabicPeriod"/>
            </a:pPr>
            <a:r>
              <a:rPr lang="tr-TR" sz="2800" b="1" dirty="0" smtClean="0">
                <a:solidFill>
                  <a:schemeClr val="bg1"/>
                </a:solidFill>
                <a:latin typeface="+mn-lt"/>
              </a:rPr>
              <a:t>Madde </a:t>
            </a:r>
            <a:r>
              <a:rPr lang="tr-TR" sz="2800" b="1" dirty="0">
                <a:solidFill>
                  <a:schemeClr val="bg1"/>
                </a:solidFill>
                <a:latin typeface="+mn-lt"/>
              </a:rPr>
              <a:t>kullanımını denetlemek ya da bırakmak için gösterilen çabanın sürekli boşa </a:t>
            </a:r>
            <a:r>
              <a:rPr lang="tr-TR" sz="2800" b="1" dirty="0" smtClean="0">
                <a:solidFill>
                  <a:schemeClr val="bg1"/>
                </a:solidFill>
                <a:latin typeface="+mn-lt"/>
              </a:rPr>
              <a:t>çıkması</a:t>
            </a:r>
            <a:endParaRPr lang="tr-TR" sz="2800" b="1" dirty="0">
              <a:solidFill>
                <a:schemeClr val="bg1"/>
              </a:solidFill>
              <a:latin typeface="+mn-lt"/>
            </a:endParaRP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6444563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0471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Örnek Hayır Deme Cümleleri…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3272691"/>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Hayır</a:t>
            </a:r>
            <a:r>
              <a:rPr lang="tr-TR" sz="2800" b="1" dirty="0">
                <a:solidFill>
                  <a:schemeClr val="bg1"/>
                </a:solidFill>
                <a:latin typeface="+mn-lt"/>
              </a:rPr>
              <a:t>, sağlıklı kalmak için çabalıyorum.</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Ben </a:t>
            </a:r>
            <a:r>
              <a:rPr lang="tr-TR" sz="2800" b="1" dirty="0">
                <a:solidFill>
                  <a:schemeClr val="bg1"/>
                </a:solidFill>
                <a:latin typeface="+mn-lt"/>
              </a:rPr>
              <a:t>bir sporcuyum, böyle şeyler yapamam.</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Hayır</a:t>
            </a:r>
            <a:r>
              <a:rPr lang="tr-TR" sz="2800" b="1" dirty="0">
                <a:solidFill>
                  <a:schemeClr val="bg1"/>
                </a:solidFill>
                <a:latin typeface="+mn-lt"/>
              </a:rPr>
              <a:t>, teşekkürler, ben eve gitmeliyim.</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Hayır</a:t>
            </a:r>
            <a:r>
              <a:rPr lang="tr-TR" sz="2800" b="1" dirty="0">
                <a:solidFill>
                  <a:schemeClr val="bg1"/>
                </a:solidFill>
                <a:latin typeface="+mn-lt"/>
              </a:rPr>
              <a:t>, ben okula gidiyorum. Bunu riske atmak istemem.</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Yapamam</a:t>
            </a:r>
            <a:r>
              <a:rPr lang="tr-TR" sz="2800" b="1" dirty="0">
                <a:solidFill>
                  <a:schemeClr val="bg1"/>
                </a:solidFill>
                <a:latin typeface="+mn-lt"/>
              </a:rPr>
              <a:t>. Ben işin kolayına kaçamam.</a:t>
            </a:r>
          </a:p>
        </p:txBody>
      </p:sp>
      <p:sp>
        <p:nvSpPr>
          <p:cNvPr id="11"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7958451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850048"/>
            <a:ext cx="8787593" cy="1938992"/>
          </a:xfrm>
          <a:prstGeom prst="rect">
            <a:avLst/>
          </a:prstGeom>
          <a:noFill/>
        </p:spPr>
        <p:txBody>
          <a:bodyPr wrap="square" rtlCol="0">
            <a:spAutoFit/>
          </a:bodyPr>
          <a:lstStyle/>
          <a:p>
            <a:pPr algn="ctr">
              <a:spcBef>
                <a:spcPts val="1000"/>
              </a:spcBef>
              <a:spcAft>
                <a:spcPts val="1000"/>
              </a:spcAft>
            </a:pPr>
            <a:r>
              <a:rPr lang="tr-TR" sz="6000" b="1" dirty="0">
                <a:solidFill>
                  <a:schemeClr val="bg1"/>
                </a:solidFill>
                <a:latin typeface="+mn-lt"/>
              </a:rPr>
              <a:t>Sizin “Hayır!” cümleleriniz hangileri?</a:t>
            </a:r>
          </a:p>
        </p:txBody>
      </p:sp>
    </p:spTree>
    <p:extLst>
      <p:ext uri="{BB962C8B-B14F-4D97-AF65-F5344CB8AC3E}">
        <p14:creationId xmlns:p14="http://schemas.microsoft.com/office/powerpoint/2010/main" val="373005503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307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Arkadaşın Kullanıyorsa…</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4390946"/>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Suçlamaktan </a:t>
            </a:r>
            <a:r>
              <a:rPr lang="tr-TR" sz="2800" b="1" dirty="0">
                <a:solidFill>
                  <a:schemeClr val="bg1"/>
                </a:solidFill>
                <a:latin typeface="+mn-lt"/>
              </a:rPr>
              <a:t>ve yargılamaktan kaçının.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Ahlak </a:t>
            </a:r>
            <a:r>
              <a:rPr lang="tr-TR" sz="2800" b="1" dirty="0">
                <a:solidFill>
                  <a:schemeClr val="bg1"/>
                </a:solidFill>
                <a:latin typeface="+mn-lt"/>
              </a:rPr>
              <a:t>dersi vermeye kalkışmayın.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İletişim </a:t>
            </a:r>
            <a:r>
              <a:rPr lang="tr-TR" sz="2800" b="1" dirty="0">
                <a:solidFill>
                  <a:schemeClr val="bg1"/>
                </a:solidFill>
                <a:latin typeface="+mn-lt"/>
              </a:rPr>
              <a:t>kurmaktan vazgeçmeyin, pes etmeyin.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Yanında </a:t>
            </a:r>
            <a:r>
              <a:rPr lang="tr-TR" sz="2800" b="1" dirty="0">
                <a:solidFill>
                  <a:schemeClr val="bg1"/>
                </a:solidFill>
                <a:latin typeface="+mn-lt"/>
              </a:rPr>
              <a:t>olduğunuzu ve destek alma noktasında yardımcı olabileceğinizi hissettirin.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Tehdit </a:t>
            </a:r>
            <a:r>
              <a:rPr lang="tr-TR" sz="2800" b="1" dirty="0">
                <a:solidFill>
                  <a:schemeClr val="bg1"/>
                </a:solidFill>
                <a:latin typeface="+mn-lt"/>
              </a:rPr>
              <a:t>etmeyin.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Arkadaşınızın </a:t>
            </a:r>
            <a:r>
              <a:rPr lang="tr-TR" sz="2800" b="1" dirty="0">
                <a:solidFill>
                  <a:schemeClr val="bg1"/>
                </a:solidFill>
                <a:latin typeface="+mn-lt"/>
              </a:rPr>
              <a:t>her söylediğine güvenmeyin.</a:t>
            </a:r>
          </a:p>
        </p:txBody>
      </p:sp>
      <p:sp>
        <p:nvSpPr>
          <p:cNvPr id="11"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50065171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307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Arkadaşın Kullanıyorsa…</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4134465"/>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Madde </a:t>
            </a:r>
            <a:r>
              <a:rPr lang="tr-TR" sz="2800" b="1" dirty="0">
                <a:solidFill>
                  <a:schemeClr val="bg1"/>
                </a:solidFill>
                <a:latin typeface="+mn-lt"/>
              </a:rPr>
              <a:t>kullanımı sonucunda yaşadığı problemlerde sorumluluğun kendisinde olduğunu hatırlatın.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Kendinizi </a:t>
            </a:r>
            <a:r>
              <a:rPr lang="tr-TR" sz="2800" b="1" dirty="0">
                <a:solidFill>
                  <a:schemeClr val="bg1"/>
                </a:solidFill>
                <a:latin typeface="+mn-lt"/>
              </a:rPr>
              <a:t>suçlamayın.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Güvendiğiniz </a:t>
            </a:r>
            <a:r>
              <a:rPr lang="tr-TR" sz="2800" b="1" dirty="0">
                <a:solidFill>
                  <a:schemeClr val="bg1"/>
                </a:solidFill>
                <a:latin typeface="+mn-lt"/>
              </a:rPr>
              <a:t>kişilerden bilgi desteği alın.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Kurduğunuz </a:t>
            </a:r>
            <a:r>
              <a:rPr lang="tr-TR" sz="2800" b="1" dirty="0">
                <a:solidFill>
                  <a:schemeClr val="bg1"/>
                </a:solidFill>
                <a:latin typeface="+mn-lt"/>
              </a:rPr>
              <a:t>iletişimde, madde bağımlılığı konusunda yeterli bilgiye sahip olduğunuzu hissettirin.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Onun </a:t>
            </a:r>
            <a:r>
              <a:rPr lang="tr-TR" sz="2800" b="1" dirty="0">
                <a:solidFill>
                  <a:schemeClr val="bg1"/>
                </a:solidFill>
                <a:latin typeface="+mn-lt"/>
              </a:rPr>
              <a:t>tıbbi anlamda bir hasta olduğunu unutmayın.</a:t>
            </a:r>
          </a:p>
        </p:txBody>
      </p:sp>
      <p:sp>
        <p:nvSpPr>
          <p:cNvPr id="11"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9438735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307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Arkadaşın Kullanıyorsa…</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3703578"/>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Ona </a:t>
            </a:r>
            <a:r>
              <a:rPr lang="tr-TR" sz="2800" b="1" dirty="0">
                <a:solidFill>
                  <a:schemeClr val="bg1"/>
                </a:solidFill>
                <a:latin typeface="+mn-lt"/>
              </a:rPr>
              <a:t>karşı öfke vb. duygularınızı kontrol altında tutun.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Olaylara </a:t>
            </a:r>
            <a:r>
              <a:rPr lang="tr-TR" sz="2800" b="1" dirty="0">
                <a:solidFill>
                  <a:schemeClr val="bg1"/>
                </a:solidFill>
                <a:latin typeface="+mn-lt"/>
              </a:rPr>
              <a:t>duygusal değil, gerçekçi yaklaşın.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Arkadaşınıza </a:t>
            </a:r>
            <a:r>
              <a:rPr lang="tr-TR" sz="2800" b="1" dirty="0">
                <a:solidFill>
                  <a:schemeClr val="bg1"/>
                </a:solidFill>
                <a:latin typeface="+mn-lt"/>
              </a:rPr>
              <a:t>ve çevrenize madde bağımlılığının tıbbi bir hastalık olduğunu anlatın.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Bir </a:t>
            </a:r>
            <a:r>
              <a:rPr lang="tr-TR" sz="2800" b="1" dirty="0">
                <a:solidFill>
                  <a:schemeClr val="bg1"/>
                </a:solidFill>
                <a:latin typeface="+mn-lt"/>
              </a:rPr>
              <a:t>uzmandan destek alınması gerektiğini vurgulayın.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Sakin </a:t>
            </a:r>
            <a:r>
              <a:rPr lang="tr-TR" sz="2800" b="1" dirty="0">
                <a:solidFill>
                  <a:schemeClr val="bg1"/>
                </a:solidFill>
                <a:latin typeface="+mn-lt"/>
              </a:rPr>
              <a:t>ve sabırlı olmaya çalışın.</a:t>
            </a:r>
          </a:p>
        </p:txBody>
      </p:sp>
      <p:sp>
        <p:nvSpPr>
          <p:cNvPr id="11"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(3/4)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7439347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307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Arkadaşın Kullanıyorsa…</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4134465"/>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Ona </a:t>
            </a:r>
            <a:r>
              <a:rPr lang="tr-TR" sz="2800" b="1" dirty="0">
                <a:solidFill>
                  <a:schemeClr val="bg1"/>
                </a:solidFill>
                <a:latin typeface="+mn-lt"/>
              </a:rPr>
              <a:t>zaman tanıyın.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Madde </a:t>
            </a:r>
            <a:r>
              <a:rPr lang="tr-TR" sz="2800" b="1" dirty="0">
                <a:solidFill>
                  <a:schemeClr val="bg1"/>
                </a:solidFill>
                <a:latin typeface="+mn-lt"/>
              </a:rPr>
              <a:t>kullanmak amacıyla bulundurmanın bir suç olduğunu unutmayın.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Kendinizi </a:t>
            </a:r>
            <a:r>
              <a:rPr lang="tr-TR" sz="2800" b="1" dirty="0">
                <a:solidFill>
                  <a:schemeClr val="bg1"/>
                </a:solidFill>
                <a:latin typeface="+mn-lt"/>
              </a:rPr>
              <a:t>korumayı unutmayın.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Arkadaşınızla </a:t>
            </a:r>
            <a:r>
              <a:rPr lang="tr-TR" sz="2800" b="1" dirty="0">
                <a:solidFill>
                  <a:schemeClr val="bg1"/>
                </a:solidFill>
                <a:latin typeface="+mn-lt"/>
              </a:rPr>
              <a:t>çok fazla birlikte yalnız kalmayın.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Arkadaşınızı </a:t>
            </a:r>
            <a:r>
              <a:rPr lang="tr-TR" sz="2800" b="1" dirty="0">
                <a:solidFill>
                  <a:schemeClr val="bg1"/>
                </a:solidFill>
                <a:latin typeface="+mn-lt"/>
              </a:rPr>
              <a:t>güvenebileceği bir uzmanla görüşmeye teşvik edin.</a:t>
            </a:r>
          </a:p>
        </p:txBody>
      </p:sp>
      <p:sp>
        <p:nvSpPr>
          <p:cNvPr id="11"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smtClean="0">
                <a:solidFill>
                  <a:schemeClr val="bg1"/>
                </a:solidFill>
                <a:latin typeface="Calibri" panose="020F0502020204030204" pitchFamily="34" charset="0"/>
              </a:rPr>
              <a:t>(4/4</a:t>
            </a:r>
            <a:r>
              <a:rPr lang="tr-TR" sz="2000" dirty="0" smtClean="0">
                <a:solidFill>
                  <a:schemeClr val="bg1"/>
                </a:solidFill>
                <a:latin typeface="Calibri" panose="020F0502020204030204" pitchFamily="34" charset="0"/>
              </a:rPr>
              <a:t>)</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483193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1329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Bir Kişi Ne Zaman Bağımlı Sayılır?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3877985"/>
          </a:xfrm>
          <a:prstGeom prst="rect">
            <a:avLst/>
          </a:prstGeom>
          <a:noFill/>
        </p:spPr>
        <p:txBody>
          <a:bodyPr wrap="square" rtlCol="0">
            <a:spAutoFit/>
          </a:bodyPr>
          <a:lstStyle/>
          <a:p>
            <a:pPr marL="514350" indent="-514350">
              <a:spcBef>
                <a:spcPts val="1000"/>
              </a:spcBef>
              <a:spcAft>
                <a:spcPts val="1000"/>
              </a:spcAft>
              <a:buFont typeface="+mj-lt"/>
              <a:buAutoNum type="arabicPeriod" startAt="4"/>
            </a:pPr>
            <a:r>
              <a:rPr lang="tr-TR" sz="2800" b="1" dirty="0" smtClean="0">
                <a:solidFill>
                  <a:schemeClr val="bg1"/>
                </a:solidFill>
                <a:latin typeface="+mn-lt"/>
              </a:rPr>
              <a:t>Maddeyi </a:t>
            </a:r>
            <a:r>
              <a:rPr lang="tr-TR" sz="2800" b="1" dirty="0">
                <a:solidFill>
                  <a:schemeClr val="bg1"/>
                </a:solidFill>
                <a:latin typeface="+mn-lt"/>
              </a:rPr>
              <a:t>sağlamak, kullanmak ya da bırakmak için çok fazla zaman harcanması</a:t>
            </a:r>
          </a:p>
          <a:p>
            <a:pPr marL="514350" indent="-514350">
              <a:spcBef>
                <a:spcPts val="1000"/>
              </a:spcBef>
              <a:spcAft>
                <a:spcPts val="1000"/>
              </a:spcAft>
              <a:buFont typeface="+mj-lt"/>
              <a:buAutoNum type="arabicPeriod" startAt="4"/>
            </a:pPr>
            <a:r>
              <a:rPr lang="tr-TR" sz="2800" b="1" dirty="0" smtClean="0">
                <a:solidFill>
                  <a:schemeClr val="bg1"/>
                </a:solidFill>
                <a:latin typeface="+mn-lt"/>
              </a:rPr>
              <a:t>Sosyal</a:t>
            </a:r>
            <a:r>
              <a:rPr lang="tr-TR" sz="2800" b="1" dirty="0">
                <a:solidFill>
                  <a:schemeClr val="bg1"/>
                </a:solidFill>
                <a:latin typeface="+mn-lt"/>
              </a:rPr>
              <a:t>, mesleki ve kişisel etkinliklerin madde kullanımı nedeni ile azaltılması ya da tamamen bırakılması</a:t>
            </a:r>
          </a:p>
          <a:p>
            <a:pPr marL="514350" indent="-514350">
              <a:spcBef>
                <a:spcPts val="1000"/>
              </a:spcBef>
              <a:spcAft>
                <a:spcPts val="1000"/>
              </a:spcAft>
              <a:buFont typeface="+mj-lt"/>
              <a:buAutoNum type="arabicPeriod" startAt="4"/>
            </a:pPr>
            <a:r>
              <a:rPr lang="tr-TR" sz="2800" b="1" dirty="0" smtClean="0">
                <a:solidFill>
                  <a:schemeClr val="bg1"/>
                </a:solidFill>
                <a:latin typeface="+mn-lt"/>
              </a:rPr>
              <a:t>Fiziksel </a:t>
            </a:r>
            <a:r>
              <a:rPr lang="tr-TR" sz="2800" b="1" dirty="0">
                <a:solidFill>
                  <a:schemeClr val="bg1"/>
                </a:solidFill>
                <a:latin typeface="+mn-lt"/>
              </a:rPr>
              <a:t>ya da ruhsal sorunlara yol açmasına rağmen madde kullanımına devam edilmesi</a:t>
            </a:r>
          </a:p>
          <a:p>
            <a:pPr marL="514350" indent="-514350">
              <a:spcBef>
                <a:spcPts val="1000"/>
              </a:spcBef>
              <a:spcAft>
                <a:spcPts val="1000"/>
              </a:spcAft>
              <a:buFont typeface="+mj-lt"/>
              <a:buAutoNum type="arabicPeriod" startAt="4"/>
            </a:pPr>
            <a:r>
              <a:rPr lang="tr-TR" sz="2800" b="1" dirty="0" smtClean="0">
                <a:solidFill>
                  <a:schemeClr val="bg1"/>
                </a:solidFill>
                <a:latin typeface="+mn-lt"/>
              </a:rPr>
              <a:t>Kişinin </a:t>
            </a:r>
            <a:r>
              <a:rPr lang="tr-TR" sz="2800" b="1" dirty="0">
                <a:solidFill>
                  <a:schemeClr val="bg1"/>
                </a:solidFill>
                <a:latin typeface="+mn-lt"/>
              </a:rPr>
              <a:t>tasarladığından daha fazla madde kullanması</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138951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1836317" y="2150274"/>
            <a:ext cx="547137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sz="16600" b="1" dirty="0" smtClean="0">
                <a:solidFill>
                  <a:schemeClr val="bg1"/>
                </a:solidFill>
                <a:latin typeface="Calibri" panose="020F0502020204030204" pitchFamily="34" charset="0"/>
              </a:rPr>
              <a:t>Sizce</a:t>
            </a:r>
            <a:r>
              <a:rPr lang="tr-TR" sz="16600" b="1" dirty="0">
                <a:solidFill>
                  <a:schemeClr val="bg1"/>
                </a:solidFill>
                <a:latin typeface="Calibri" panose="020F0502020204030204" pitchFamily="34" charset="0"/>
              </a:rPr>
              <a:t>?</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14 Dikdörtgen"/>
          <p:cNvSpPr>
            <a:spLocks noChangeArrowheads="1"/>
          </p:cNvSpPr>
          <p:nvPr/>
        </p:nvSpPr>
        <p:spPr bwMode="auto">
          <a:xfrm>
            <a:off x="179388" y="395288"/>
            <a:ext cx="8321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Gençler Bağımlılık Yapıcı Maddeleri Neden Deniyorlar?</a:t>
            </a:r>
          </a:p>
        </p:txBody>
      </p:sp>
    </p:spTree>
    <p:extLst>
      <p:ext uri="{BB962C8B-B14F-4D97-AF65-F5344CB8AC3E}">
        <p14:creationId xmlns:p14="http://schemas.microsoft.com/office/powerpoint/2010/main" val="13262254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321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Gençler Bağımlılık Yapıcı Maddeleri Neden Deniyorlar?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2585323"/>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Merak</a:t>
            </a:r>
            <a:endParaRPr lang="tr-TR"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Kendi </a:t>
            </a:r>
            <a:r>
              <a:rPr lang="tr-TR" sz="2800" b="1" dirty="0">
                <a:solidFill>
                  <a:schemeClr val="bg1"/>
                </a:solidFill>
                <a:latin typeface="+mn-lt"/>
              </a:rPr>
              <a:t>sınırlarını aşma </a:t>
            </a:r>
            <a:r>
              <a:rPr lang="tr-TR" sz="2800" b="1" dirty="0" smtClean="0">
                <a:solidFill>
                  <a:schemeClr val="bg1"/>
                </a:solidFill>
                <a:latin typeface="+mn-lt"/>
              </a:rPr>
              <a:t>çabası</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Asilik</a:t>
            </a:r>
            <a:endParaRPr lang="tr-TR"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Farklı </a:t>
            </a:r>
            <a:r>
              <a:rPr lang="tr-TR" sz="2800" b="1" dirty="0">
                <a:solidFill>
                  <a:schemeClr val="bg1"/>
                </a:solidFill>
                <a:latin typeface="+mn-lt"/>
              </a:rPr>
              <a:t>olma </a:t>
            </a:r>
            <a:r>
              <a:rPr lang="tr-TR" sz="2800" b="1" dirty="0" smtClean="0">
                <a:solidFill>
                  <a:schemeClr val="bg1"/>
                </a:solidFill>
                <a:latin typeface="+mn-lt"/>
              </a:rPr>
              <a:t>dürtüsü</a:t>
            </a:r>
            <a:endParaRPr lang="tr-TR" sz="2800" b="1" dirty="0">
              <a:solidFill>
                <a:schemeClr val="bg1"/>
              </a:solidFill>
              <a:latin typeface="+mn-lt"/>
            </a:endParaRP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334816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321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Gençler Bağımlılık Yapıcı Maddeleri Neden Deniyorlar?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021" y="1268760"/>
            <a:ext cx="8787593" cy="2585323"/>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Arkadaşlarına </a:t>
            </a:r>
            <a:r>
              <a:rPr lang="tr-TR" sz="2800" b="1" dirty="0">
                <a:solidFill>
                  <a:schemeClr val="bg1"/>
                </a:solidFill>
                <a:latin typeface="+mn-lt"/>
              </a:rPr>
              <a:t>uyma</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Gruptan </a:t>
            </a:r>
            <a:r>
              <a:rPr lang="tr-TR" sz="2800" b="1" dirty="0">
                <a:solidFill>
                  <a:schemeClr val="bg1"/>
                </a:solidFill>
                <a:latin typeface="+mn-lt"/>
              </a:rPr>
              <a:t>kopmak istememe</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Sorunlarını </a:t>
            </a:r>
            <a:r>
              <a:rPr lang="tr-TR" sz="2800" b="1" dirty="0">
                <a:solidFill>
                  <a:schemeClr val="bg1"/>
                </a:solidFill>
                <a:latin typeface="+mn-lt"/>
              </a:rPr>
              <a:t>çözebilmek veya unutmak</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Daha </a:t>
            </a:r>
            <a:r>
              <a:rPr lang="tr-TR" sz="2800" b="1" dirty="0">
                <a:solidFill>
                  <a:schemeClr val="bg1"/>
                </a:solidFill>
                <a:latin typeface="+mn-lt"/>
              </a:rPr>
              <a:t>iddialı olmak/görünmek isteği</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247400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1449</TotalTime>
  <Words>1936</Words>
  <Application>Microsoft Office PowerPoint</Application>
  <PresentationFormat>Ekran Gösterisi (4:3)</PresentationFormat>
  <Paragraphs>315</Paragraphs>
  <Slides>55</Slides>
  <Notes>4</Notes>
  <HiddenSlides>0</HiddenSlides>
  <MMClips>0</MMClips>
  <ScaleCrop>false</ScaleCrop>
  <HeadingPairs>
    <vt:vector size="4" baseType="variant">
      <vt:variant>
        <vt:lpstr>Tema</vt:lpstr>
      </vt:variant>
      <vt:variant>
        <vt:i4>1</vt:i4>
      </vt:variant>
      <vt:variant>
        <vt:lpstr>Slayt Başlıkları</vt:lpstr>
      </vt:variant>
      <vt:variant>
        <vt:i4>55</vt:i4>
      </vt:variant>
    </vt:vector>
  </HeadingPairs>
  <TitlesOfParts>
    <vt:vector size="56"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Madde kullanımına başlamada yaygın olarak gözlenen beş farklı risk faktörü vardır:</vt:lpstr>
      <vt:lpstr> 1. Bireysel Faktörler </vt:lpstr>
      <vt:lpstr>PowerPoint Sunusu</vt:lpstr>
      <vt:lpstr> 3. Aile Faktörü </vt:lpstr>
      <vt:lpstr> 4. Okul Faktörü </vt:lpstr>
      <vt:lpstr> 5. Çevresel Faktörler </vt:lpstr>
      <vt:lpstr>Bağımlılık Yapıcı  Maddeler Nelerdir?</vt:lpstr>
      <vt:lpstr>PowerPoint Sunusu</vt:lpstr>
      <vt:lpstr>Gencin Madde Kullanım Davranışı  Nasıl Anlaşılabilir?</vt:lpstr>
      <vt:lpstr>Önemseyin…</vt:lpstr>
      <vt:lpstr>İlk Adım…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dc:creator>
  <cp:lastModifiedBy>meb</cp:lastModifiedBy>
  <cp:revision>453</cp:revision>
  <dcterms:created xsi:type="dcterms:W3CDTF">2010-12-23T09:12:01Z</dcterms:created>
  <dcterms:modified xsi:type="dcterms:W3CDTF">2017-09-10T11:45:07Z</dcterms:modified>
</cp:coreProperties>
</file>